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74" r:id="rId2"/>
    <p:sldId id="278" r:id="rId3"/>
    <p:sldId id="288" r:id="rId4"/>
    <p:sldId id="279" r:id="rId5"/>
    <p:sldId id="283" r:id="rId6"/>
    <p:sldId id="291" r:id="rId7"/>
    <p:sldId id="294" r:id="rId8"/>
    <p:sldId id="290" r:id="rId9"/>
    <p:sldId id="289" r:id="rId10"/>
    <p:sldId id="292" r:id="rId11"/>
    <p:sldId id="281" r:id="rId12"/>
    <p:sldId id="285" r:id="rId13"/>
    <p:sldId id="282" r:id="rId14"/>
    <p:sldId id="284" r:id="rId15"/>
    <p:sldId id="293" r:id="rId16"/>
    <p:sldId id="277" r:id="rId17"/>
  </p:sldIdLst>
  <p:sldSz cx="32404050" cy="43205400"/>
  <p:notesSz cx="6669088" cy="9926638"/>
  <p:defaultTextStyle>
    <a:defPPr>
      <a:defRPr lang="sr-Latn-C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2157413" indent="-6159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4316413" indent="-123031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6475413" indent="-184626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8632825" indent="-246221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3608">
          <p15:clr>
            <a:srgbClr val="A4A3A4"/>
          </p15:clr>
        </p15:guide>
        <p15:guide id="2" pos="10206">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D1C22"/>
    <a:srgbClr val="9EFCCF"/>
    <a:srgbClr val="FFCCCC"/>
    <a:srgbClr val="019934"/>
    <a:srgbClr val="C0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1" autoAdjust="0"/>
    <p:restoredTop sz="88953" autoAdjust="0"/>
  </p:normalViewPr>
  <p:slideViewPr>
    <p:cSldViewPr>
      <p:cViewPr varScale="1">
        <p:scale>
          <a:sx n="15" d="100"/>
          <a:sy n="15" d="100"/>
        </p:scale>
        <p:origin x="2238" y="198"/>
      </p:cViewPr>
      <p:guideLst>
        <p:guide orient="horz" pos="13608"/>
        <p:guide pos="10206"/>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7" d="100"/>
          <a:sy n="67" d="100"/>
        </p:scale>
        <p:origin x="-2352" y="-10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838"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hr-HR"/>
          </a:p>
        </p:txBody>
      </p:sp>
      <p:sp>
        <p:nvSpPr>
          <p:cNvPr id="3" name="Date Placeholder 2"/>
          <p:cNvSpPr>
            <a:spLocks noGrp="1"/>
          </p:cNvSpPr>
          <p:nvPr>
            <p:ph type="dt" sz="quarter" idx="1"/>
          </p:nvPr>
        </p:nvSpPr>
        <p:spPr>
          <a:xfrm>
            <a:off x="3776663" y="0"/>
            <a:ext cx="2890837"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8B217B7-C987-487B-9674-792101E76B55}" type="datetimeFigureOut">
              <a:rPr lang="sr-Latn-CS"/>
              <a:pPr>
                <a:defRPr/>
              </a:pPr>
              <a:t>13.1.2021.</a:t>
            </a:fld>
            <a:endParaRPr lang="hr-HR"/>
          </a:p>
        </p:txBody>
      </p:sp>
      <p:sp>
        <p:nvSpPr>
          <p:cNvPr id="4" name="Footer Placeholder 3"/>
          <p:cNvSpPr>
            <a:spLocks noGrp="1"/>
          </p:cNvSpPr>
          <p:nvPr>
            <p:ph type="ftr" sz="quarter" idx="2"/>
          </p:nvPr>
        </p:nvSpPr>
        <p:spPr>
          <a:xfrm>
            <a:off x="0" y="9428163"/>
            <a:ext cx="2890838"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hr-HR"/>
          </a:p>
        </p:txBody>
      </p:sp>
      <p:sp>
        <p:nvSpPr>
          <p:cNvPr id="5" name="Slide Number Placeholder 4"/>
          <p:cNvSpPr>
            <a:spLocks noGrp="1"/>
          </p:cNvSpPr>
          <p:nvPr>
            <p:ph type="sldNum" sz="quarter" idx="3"/>
          </p:nvPr>
        </p:nvSpPr>
        <p:spPr>
          <a:xfrm>
            <a:off x="3776663" y="9428163"/>
            <a:ext cx="2890837"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9A4FFF8-C96C-4F98-80F1-D91C2D76E37E}" type="slidenum">
              <a:rPr lang="hr-HR" altLang="sr-Latn-RS"/>
              <a:pPr>
                <a:defRPr/>
              </a:pPr>
              <a:t>‹#›</a:t>
            </a:fld>
            <a:endParaRPr lang="hr-HR" altLang="sr-Latn-RS"/>
          </a:p>
        </p:txBody>
      </p:sp>
    </p:spTree>
    <p:extLst>
      <p:ext uri="{BB962C8B-B14F-4D97-AF65-F5344CB8AC3E}">
        <p14:creationId xmlns:p14="http://schemas.microsoft.com/office/powerpoint/2010/main" val="3343647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838"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hr-HR"/>
          </a:p>
        </p:txBody>
      </p:sp>
      <p:sp>
        <p:nvSpPr>
          <p:cNvPr id="3" name="Date Placeholder 2"/>
          <p:cNvSpPr>
            <a:spLocks noGrp="1"/>
          </p:cNvSpPr>
          <p:nvPr>
            <p:ph type="dt" idx="1"/>
          </p:nvPr>
        </p:nvSpPr>
        <p:spPr>
          <a:xfrm>
            <a:off x="3776663" y="0"/>
            <a:ext cx="2890837"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ADE1A3C-5EDE-43BE-A149-34577A728882}" type="datetimeFigureOut">
              <a:rPr lang="sr-Latn-CS"/>
              <a:pPr>
                <a:defRPr/>
              </a:pPr>
              <a:t>13.1.2021.</a:t>
            </a:fld>
            <a:endParaRPr lang="hr-HR"/>
          </a:p>
        </p:txBody>
      </p:sp>
      <p:sp>
        <p:nvSpPr>
          <p:cNvPr id="4" name="Slide Image Placeholder 3"/>
          <p:cNvSpPr>
            <a:spLocks noGrp="1" noRot="1" noChangeAspect="1"/>
          </p:cNvSpPr>
          <p:nvPr>
            <p:ph type="sldImg" idx="2"/>
          </p:nvPr>
        </p:nvSpPr>
        <p:spPr>
          <a:xfrm>
            <a:off x="1939925" y="744538"/>
            <a:ext cx="2789238" cy="3722687"/>
          </a:xfrm>
          <a:prstGeom prst="rect">
            <a:avLst/>
          </a:prstGeom>
          <a:noFill/>
          <a:ln w="12700">
            <a:solidFill>
              <a:prstClr val="black"/>
            </a:solidFill>
          </a:ln>
        </p:spPr>
        <p:txBody>
          <a:bodyPr vert="horz" lIns="91440" tIns="45720" rIns="91440" bIns="45720" rtlCol="0" anchor="ctr"/>
          <a:lstStyle/>
          <a:p>
            <a:pPr lvl="0"/>
            <a:endParaRPr lang="hr-HR" noProof="0"/>
          </a:p>
        </p:txBody>
      </p:sp>
      <p:sp>
        <p:nvSpPr>
          <p:cNvPr id="5" name="Notes Placeholder 4"/>
          <p:cNvSpPr>
            <a:spLocks noGrp="1"/>
          </p:cNvSpPr>
          <p:nvPr>
            <p:ph type="body" sz="quarter" idx="3"/>
          </p:nvPr>
        </p:nvSpPr>
        <p:spPr>
          <a:xfrm>
            <a:off x="666750" y="4716463"/>
            <a:ext cx="5335588"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a:p>
        </p:txBody>
      </p:sp>
      <p:sp>
        <p:nvSpPr>
          <p:cNvPr id="6" name="Footer Placeholder 5"/>
          <p:cNvSpPr>
            <a:spLocks noGrp="1"/>
          </p:cNvSpPr>
          <p:nvPr>
            <p:ph type="ftr" sz="quarter" idx="4"/>
          </p:nvPr>
        </p:nvSpPr>
        <p:spPr>
          <a:xfrm>
            <a:off x="0" y="9428163"/>
            <a:ext cx="2890838"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hr-HR"/>
          </a:p>
        </p:txBody>
      </p:sp>
      <p:sp>
        <p:nvSpPr>
          <p:cNvPr id="7" name="Slide Number Placeholder 6"/>
          <p:cNvSpPr>
            <a:spLocks noGrp="1"/>
          </p:cNvSpPr>
          <p:nvPr>
            <p:ph type="sldNum" sz="quarter" idx="5"/>
          </p:nvPr>
        </p:nvSpPr>
        <p:spPr>
          <a:xfrm>
            <a:off x="3776663" y="9428163"/>
            <a:ext cx="2890837"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5D016C3-78B4-4D97-90C5-26E895539D59}" type="slidenum">
              <a:rPr lang="hr-HR" altLang="sr-Latn-RS"/>
              <a:pPr>
                <a:defRPr/>
              </a:pPr>
              <a:t>‹#›</a:t>
            </a:fld>
            <a:endParaRPr lang="hr-HR" altLang="sr-Latn-RS"/>
          </a:p>
        </p:txBody>
      </p:sp>
    </p:spTree>
    <p:extLst>
      <p:ext uri="{BB962C8B-B14F-4D97-AF65-F5344CB8AC3E}">
        <p14:creationId xmlns:p14="http://schemas.microsoft.com/office/powerpoint/2010/main" val="22036139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5700" kern="1200">
        <a:solidFill>
          <a:schemeClr val="tx1"/>
        </a:solidFill>
        <a:latin typeface="+mn-lt"/>
        <a:ea typeface="+mn-ea"/>
        <a:cs typeface="+mn-cs"/>
      </a:defRPr>
    </a:lvl1pPr>
    <a:lvl2pPr marL="2157413" algn="l" rtl="0" eaLnBrk="0" fontAlgn="base" hangingPunct="0">
      <a:spcBef>
        <a:spcPct val="30000"/>
      </a:spcBef>
      <a:spcAft>
        <a:spcPct val="0"/>
      </a:spcAft>
      <a:defRPr sz="5700" kern="1200">
        <a:solidFill>
          <a:schemeClr val="tx1"/>
        </a:solidFill>
        <a:latin typeface="+mn-lt"/>
        <a:ea typeface="+mn-ea"/>
        <a:cs typeface="+mn-cs"/>
      </a:defRPr>
    </a:lvl2pPr>
    <a:lvl3pPr marL="4316413" algn="l" rtl="0" eaLnBrk="0" fontAlgn="base" hangingPunct="0">
      <a:spcBef>
        <a:spcPct val="30000"/>
      </a:spcBef>
      <a:spcAft>
        <a:spcPct val="0"/>
      </a:spcAft>
      <a:defRPr sz="5700" kern="1200">
        <a:solidFill>
          <a:schemeClr val="tx1"/>
        </a:solidFill>
        <a:latin typeface="+mn-lt"/>
        <a:ea typeface="+mn-ea"/>
        <a:cs typeface="+mn-cs"/>
      </a:defRPr>
    </a:lvl3pPr>
    <a:lvl4pPr marL="6475413" algn="l" rtl="0" eaLnBrk="0" fontAlgn="base" hangingPunct="0">
      <a:spcBef>
        <a:spcPct val="30000"/>
      </a:spcBef>
      <a:spcAft>
        <a:spcPct val="0"/>
      </a:spcAft>
      <a:defRPr sz="5700" kern="1200">
        <a:solidFill>
          <a:schemeClr val="tx1"/>
        </a:solidFill>
        <a:latin typeface="+mn-lt"/>
        <a:ea typeface="+mn-ea"/>
        <a:cs typeface="+mn-cs"/>
      </a:defRPr>
    </a:lvl4pPr>
    <a:lvl5pPr marL="8632825" algn="l" rtl="0" eaLnBrk="0" fontAlgn="base" hangingPunct="0">
      <a:spcBef>
        <a:spcPct val="30000"/>
      </a:spcBef>
      <a:spcAft>
        <a:spcPct val="0"/>
      </a:spcAft>
      <a:defRPr sz="5700" kern="1200">
        <a:solidFill>
          <a:schemeClr val="tx1"/>
        </a:solidFill>
        <a:latin typeface="+mn-lt"/>
        <a:ea typeface="+mn-ea"/>
        <a:cs typeface="+mn-cs"/>
      </a:defRPr>
    </a:lvl5pPr>
    <a:lvl6pPr marL="10797840" algn="l" defTabSz="4319136" rtl="0" eaLnBrk="1" latinLnBrk="0" hangingPunct="1">
      <a:defRPr sz="5700" kern="1200">
        <a:solidFill>
          <a:schemeClr val="tx1"/>
        </a:solidFill>
        <a:latin typeface="+mn-lt"/>
        <a:ea typeface="+mn-ea"/>
        <a:cs typeface="+mn-cs"/>
      </a:defRPr>
    </a:lvl6pPr>
    <a:lvl7pPr marL="12957408" algn="l" defTabSz="4319136" rtl="0" eaLnBrk="1" latinLnBrk="0" hangingPunct="1">
      <a:defRPr sz="5700" kern="1200">
        <a:solidFill>
          <a:schemeClr val="tx1"/>
        </a:solidFill>
        <a:latin typeface="+mn-lt"/>
        <a:ea typeface="+mn-ea"/>
        <a:cs typeface="+mn-cs"/>
      </a:defRPr>
    </a:lvl7pPr>
    <a:lvl8pPr marL="15116976" algn="l" defTabSz="4319136" rtl="0" eaLnBrk="1" latinLnBrk="0" hangingPunct="1">
      <a:defRPr sz="5700" kern="1200">
        <a:solidFill>
          <a:schemeClr val="tx1"/>
        </a:solidFill>
        <a:latin typeface="+mn-lt"/>
        <a:ea typeface="+mn-ea"/>
        <a:cs typeface="+mn-cs"/>
      </a:defRPr>
    </a:lvl8pPr>
    <a:lvl9pPr marL="17276544" algn="l" defTabSz="4319136" rtl="0" eaLnBrk="1" latinLnBrk="0" hangingPunct="1">
      <a:defRPr sz="5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119FC86-BF4B-452C-ADB8-8D7AD91ABBA2}" type="slidenum">
              <a:rPr lang="hr-HR" altLang="sr-Latn-RS" smtClean="0"/>
              <a:pPr/>
              <a:t>1</a:t>
            </a:fld>
            <a:endParaRPr lang="hr-HR" altLang="sr-Latn-RS" smtClean="0"/>
          </a:p>
        </p:txBody>
      </p:sp>
    </p:spTree>
    <p:extLst>
      <p:ext uri="{BB962C8B-B14F-4D97-AF65-F5344CB8AC3E}">
        <p14:creationId xmlns:p14="http://schemas.microsoft.com/office/powerpoint/2010/main" val="1467848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hr-HR" dirty="0" smtClean="0"/>
          </a:p>
          <a:p>
            <a:pPr>
              <a:defRPr/>
            </a:pPr>
            <a:endParaRPr lang="hr-HR"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39B3624-E5D8-4E76-B291-5EB4BB7CA351}" type="slidenum">
              <a:rPr lang="hr-HR" altLang="sr-Latn-RS" smtClean="0"/>
              <a:pPr/>
              <a:t>11</a:t>
            </a:fld>
            <a:endParaRPr lang="hr-HR" altLang="sr-Latn-RS" smtClean="0"/>
          </a:p>
        </p:txBody>
      </p:sp>
    </p:spTree>
    <p:extLst>
      <p:ext uri="{BB962C8B-B14F-4D97-AF65-F5344CB8AC3E}">
        <p14:creationId xmlns:p14="http://schemas.microsoft.com/office/powerpoint/2010/main" val="2494009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pPr>
              <a:defRPr/>
            </a:pPr>
            <a:fld id="{75D016C3-78B4-4D97-90C5-26E895539D59}" type="slidenum">
              <a:rPr lang="hr-HR" altLang="sr-Latn-RS" smtClean="0"/>
              <a:pPr>
                <a:defRPr/>
              </a:pPr>
              <a:t>12</a:t>
            </a:fld>
            <a:endParaRPr lang="hr-HR" altLang="sr-Latn-RS"/>
          </a:p>
        </p:txBody>
      </p:sp>
    </p:spTree>
    <p:extLst>
      <p:ext uri="{BB962C8B-B14F-4D97-AF65-F5344CB8AC3E}">
        <p14:creationId xmlns:p14="http://schemas.microsoft.com/office/powerpoint/2010/main" val="367890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hr-HR"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CC3691E-210F-4DCF-98D0-B503CA714734}" type="slidenum">
              <a:rPr lang="hr-HR" altLang="sr-Latn-RS" smtClean="0"/>
              <a:pPr/>
              <a:t>13</a:t>
            </a:fld>
            <a:endParaRPr lang="hr-HR" altLang="sr-Latn-RS" smtClean="0"/>
          </a:p>
        </p:txBody>
      </p:sp>
    </p:spTree>
    <p:extLst>
      <p:ext uri="{BB962C8B-B14F-4D97-AF65-F5344CB8AC3E}">
        <p14:creationId xmlns:p14="http://schemas.microsoft.com/office/powerpoint/2010/main" val="2336658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hr-HR"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559E2DD-8385-4DC5-81D3-4A435E34EC1E}" type="slidenum">
              <a:rPr lang="hr-HR" altLang="sr-Latn-RS" smtClean="0">
                <a:solidFill>
                  <a:srgbClr val="000000"/>
                </a:solidFill>
              </a:rPr>
              <a:pPr/>
              <a:t>14</a:t>
            </a:fld>
            <a:endParaRPr lang="hr-HR" altLang="sr-Latn-RS" smtClean="0">
              <a:solidFill>
                <a:srgbClr val="000000"/>
              </a:solidFill>
            </a:endParaRPr>
          </a:p>
        </p:txBody>
      </p:sp>
    </p:spTree>
    <p:extLst>
      <p:ext uri="{BB962C8B-B14F-4D97-AF65-F5344CB8AC3E}">
        <p14:creationId xmlns:p14="http://schemas.microsoft.com/office/powerpoint/2010/main" val="2864905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F300A38-1030-4DB1-8C59-DBEAFD25AC62}" type="slidenum">
              <a:rPr lang="hr-HR" altLang="sr-Latn-RS" smtClean="0">
                <a:solidFill>
                  <a:prstClr val="black"/>
                </a:solidFill>
              </a:rPr>
              <a:pPr/>
              <a:t>15</a:t>
            </a:fld>
            <a:endParaRPr lang="hr-HR" altLang="sr-Latn-RS" smtClean="0">
              <a:solidFill>
                <a:prstClr val="black"/>
              </a:solidFill>
            </a:endParaRPr>
          </a:p>
        </p:txBody>
      </p:sp>
    </p:spTree>
    <p:extLst>
      <p:ext uri="{BB962C8B-B14F-4D97-AF65-F5344CB8AC3E}">
        <p14:creationId xmlns:p14="http://schemas.microsoft.com/office/powerpoint/2010/main" val="2348802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109BF8E-2753-4FA6-963C-3B5EBCC00C79}" type="slidenum">
              <a:rPr lang="hr-HR" altLang="sr-Latn-RS" smtClean="0">
                <a:solidFill>
                  <a:srgbClr val="000000"/>
                </a:solidFill>
              </a:rPr>
              <a:pPr/>
              <a:t>16</a:t>
            </a:fld>
            <a:endParaRPr lang="hr-HR" altLang="sr-Latn-RS" smtClean="0">
              <a:solidFill>
                <a:srgbClr val="000000"/>
              </a:solidFill>
            </a:endParaRPr>
          </a:p>
        </p:txBody>
      </p:sp>
    </p:spTree>
    <p:extLst>
      <p:ext uri="{BB962C8B-B14F-4D97-AF65-F5344CB8AC3E}">
        <p14:creationId xmlns:p14="http://schemas.microsoft.com/office/powerpoint/2010/main" val="1133979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hr-HR"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3417D2A-1C15-414B-AAAE-4ED742B79DAD}" type="slidenum">
              <a:rPr lang="hr-HR" altLang="sr-Latn-RS" smtClean="0"/>
              <a:pPr/>
              <a:t>2</a:t>
            </a:fld>
            <a:endParaRPr lang="hr-HR" altLang="sr-Latn-RS" smtClean="0"/>
          </a:p>
        </p:txBody>
      </p:sp>
    </p:spTree>
    <p:extLst>
      <p:ext uri="{BB962C8B-B14F-4D97-AF65-F5344CB8AC3E}">
        <p14:creationId xmlns:p14="http://schemas.microsoft.com/office/powerpoint/2010/main" val="202109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hr-HR"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3417D2A-1C15-414B-AAAE-4ED742B79DAD}" type="slidenum">
              <a:rPr lang="hr-HR" altLang="sr-Latn-RS" smtClean="0">
                <a:solidFill>
                  <a:prstClr val="black"/>
                </a:solidFill>
              </a:rPr>
              <a:pPr/>
              <a:t>3</a:t>
            </a:fld>
            <a:endParaRPr lang="hr-HR" altLang="sr-Latn-RS" smtClean="0">
              <a:solidFill>
                <a:prstClr val="black"/>
              </a:solidFill>
            </a:endParaRPr>
          </a:p>
        </p:txBody>
      </p:sp>
    </p:spTree>
    <p:extLst>
      <p:ext uri="{BB962C8B-B14F-4D97-AF65-F5344CB8AC3E}">
        <p14:creationId xmlns:p14="http://schemas.microsoft.com/office/powerpoint/2010/main" val="2377780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pPr>
              <a:defRPr/>
            </a:pPr>
            <a:fld id="{75D016C3-78B4-4D97-90C5-26E895539D59}" type="slidenum">
              <a:rPr lang="hr-HR" altLang="sr-Latn-RS" smtClean="0"/>
              <a:pPr>
                <a:defRPr/>
              </a:pPr>
              <a:t>5</a:t>
            </a:fld>
            <a:endParaRPr lang="hr-HR" altLang="sr-Latn-RS"/>
          </a:p>
        </p:txBody>
      </p:sp>
    </p:spTree>
    <p:extLst>
      <p:ext uri="{BB962C8B-B14F-4D97-AF65-F5344CB8AC3E}">
        <p14:creationId xmlns:p14="http://schemas.microsoft.com/office/powerpoint/2010/main" val="1824628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pPr>
              <a:defRPr/>
            </a:pPr>
            <a:fld id="{75D016C3-78B4-4D97-90C5-26E895539D59}" type="slidenum">
              <a:rPr lang="hr-HR" altLang="sr-Latn-RS" smtClean="0"/>
              <a:pPr>
                <a:defRPr/>
              </a:pPr>
              <a:t>6</a:t>
            </a:fld>
            <a:endParaRPr lang="hr-HR" altLang="sr-Latn-RS"/>
          </a:p>
        </p:txBody>
      </p:sp>
    </p:spTree>
    <p:extLst>
      <p:ext uri="{BB962C8B-B14F-4D97-AF65-F5344CB8AC3E}">
        <p14:creationId xmlns:p14="http://schemas.microsoft.com/office/powerpoint/2010/main" val="321568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pPr>
              <a:defRPr/>
            </a:pPr>
            <a:fld id="{75D016C3-78B4-4D97-90C5-26E895539D59}" type="slidenum">
              <a:rPr lang="hr-HR" altLang="sr-Latn-RS" smtClean="0">
                <a:solidFill>
                  <a:prstClr val="black"/>
                </a:solidFill>
              </a:rPr>
              <a:pPr>
                <a:defRPr/>
              </a:pPr>
              <a:t>7</a:t>
            </a:fld>
            <a:endParaRPr lang="hr-HR" altLang="sr-Latn-RS">
              <a:solidFill>
                <a:prstClr val="black"/>
              </a:solidFill>
            </a:endParaRPr>
          </a:p>
        </p:txBody>
      </p:sp>
    </p:spTree>
    <p:extLst>
      <p:ext uri="{BB962C8B-B14F-4D97-AF65-F5344CB8AC3E}">
        <p14:creationId xmlns:p14="http://schemas.microsoft.com/office/powerpoint/2010/main" val="254524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pPr>
              <a:defRPr/>
            </a:pPr>
            <a:fld id="{75D016C3-78B4-4D97-90C5-26E895539D59}" type="slidenum">
              <a:rPr lang="hr-HR" altLang="sr-Latn-RS" smtClean="0"/>
              <a:pPr>
                <a:defRPr/>
              </a:pPr>
              <a:t>8</a:t>
            </a:fld>
            <a:endParaRPr lang="hr-HR" altLang="sr-Latn-RS"/>
          </a:p>
        </p:txBody>
      </p:sp>
    </p:spTree>
    <p:extLst>
      <p:ext uri="{BB962C8B-B14F-4D97-AF65-F5344CB8AC3E}">
        <p14:creationId xmlns:p14="http://schemas.microsoft.com/office/powerpoint/2010/main" val="1636102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pPr>
              <a:defRPr/>
            </a:pPr>
            <a:fld id="{75D016C3-78B4-4D97-90C5-26E895539D59}" type="slidenum">
              <a:rPr lang="hr-HR" altLang="sr-Latn-RS" smtClean="0"/>
              <a:pPr>
                <a:defRPr/>
              </a:pPr>
              <a:t>9</a:t>
            </a:fld>
            <a:endParaRPr lang="hr-HR" altLang="sr-Latn-RS"/>
          </a:p>
        </p:txBody>
      </p:sp>
    </p:spTree>
    <p:extLst>
      <p:ext uri="{BB962C8B-B14F-4D97-AF65-F5344CB8AC3E}">
        <p14:creationId xmlns:p14="http://schemas.microsoft.com/office/powerpoint/2010/main" val="499217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hr-HR"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39B3624-E5D8-4E76-B291-5EB4BB7CA351}" type="slidenum">
              <a:rPr lang="hr-HR" altLang="sr-Latn-RS" smtClean="0"/>
              <a:pPr/>
              <a:t>10</a:t>
            </a:fld>
            <a:endParaRPr lang="hr-HR" altLang="sr-Latn-RS" smtClean="0"/>
          </a:p>
        </p:txBody>
      </p:sp>
    </p:spTree>
    <p:extLst>
      <p:ext uri="{BB962C8B-B14F-4D97-AF65-F5344CB8AC3E}">
        <p14:creationId xmlns:p14="http://schemas.microsoft.com/office/powerpoint/2010/main" val="246221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30304" y="13421687"/>
            <a:ext cx="27543443" cy="9261155"/>
          </a:xfrm>
        </p:spPr>
        <p:txBody>
          <a:bodyPr/>
          <a:lstStyle/>
          <a:p>
            <a:r>
              <a:rPr lang="en-US" smtClean="0"/>
              <a:t>Click to edit Master title style</a:t>
            </a:r>
            <a:endParaRPr lang="hr-HR"/>
          </a:p>
        </p:txBody>
      </p:sp>
      <p:sp>
        <p:nvSpPr>
          <p:cNvPr id="3" name="Subtitle 2"/>
          <p:cNvSpPr>
            <a:spLocks noGrp="1"/>
          </p:cNvSpPr>
          <p:nvPr>
            <p:ph type="subTitle" idx="1"/>
          </p:nvPr>
        </p:nvSpPr>
        <p:spPr>
          <a:xfrm>
            <a:off x="4860608" y="24483060"/>
            <a:ext cx="22682835" cy="11041380"/>
          </a:xfrm>
        </p:spPr>
        <p:txBody>
          <a:bodyPr/>
          <a:lstStyle>
            <a:lvl1pPr marL="0" indent="0" algn="ctr">
              <a:buNone/>
              <a:defRPr>
                <a:solidFill>
                  <a:schemeClr val="tx1">
                    <a:tint val="75000"/>
                  </a:schemeClr>
                </a:solidFill>
              </a:defRPr>
            </a:lvl1pPr>
            <a:lvl2pPr marL="2159568" indent="0" algn="ctr">
              <a:buNone/>
              <a:defRPr>
                <a:solidFill>
                  <a:schemeClr val="tx1">
                    <a:tint val="75000"/>
                  </a:schemeClr>
                </a:solidFill>
              </a:defRPr>
            </a:lvl2pPr>
            <a:lvl3pPr marL="4319136" indent="0" algn="ctr">
              <a:buNone/>
              <a:defRPr>
                <a:solidFill>
                  <a:schemeClr val="tx1">
                    <a:tint val="75000"/>
                  </a:schemeClr>
                </a:solidFill>
              </a:defRPr>
            </a:lvl3pPr>
            <a:lvl4pPr marL="6478704" indent="0" algn="ctr">
              <a:buNone/>
              <a:defRPr>
                <a:solidFill>
                  <a:schemeClr val="tx1">
                    <a:tint val="75000"/>
                  </a:schemeClr>
                </a:solidFill>
              </a:defRPr>
            </a:lvl4pPr>
            <a:lvl5pPr marL="8638272" indent="0" algn="ctr">
              <a:buNone/>
              <a:defRPr>
                <a:solidFill>
                  <a:schemeClr val="tx1">
                    <a:tint val="75000"/>
                  </a:schemeClr>
                </a:solidFill>
              </a:defRPr>
            </a:lvl5pPr>
            <a:lvl6pPr marL="10797840" indent="0" algn="ctr">
              <a:buNone/>
              <a:defRPr>
                <a:solidFill>
                  <a:schemeClr val="tx1">
                    <a:tint val="75000"/>
                  </a:schemeClr>
                </a:solidFill>
              </a:defRPr>
            </a:lvl6pPr>
            <a:lvl7pPr marL="12957408" indent="0" algn="ctr">
              <a:buNone/>
              <a:defRPr>
                <a:solidFill>
                  <a:schemeClr val="tx1">
                    <a:tint val="75000"/>
                  </a:schemeClr>
                </a:solidFill>
              </a:defRPr>
            </a:lvl7pPr>
            <a:lvl8pPr marL="15116976" indent="0" algn="ctr">
              <a:buNone/>
              <a:defRPr>
                <a:solidFill>
                  <a:schemeClr val="tx1">
                    <a:tint val="75000"/>
                  </a:schemeClr>
                </a:solidFill>
              </a:defRPr>
            </a:lvl8pPr>
            <a:lvl9pPr marL="17276544"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lvl1pPr>
              <a:defRPr/>
            </a:lvl1pPr>
          </a:lstStyle>
          <a:p>
            <a:pPr>
              <a:defRPr/>
            </a:pPr>
            <a:fld id="{31002EA3-0DF3-4914-B242-70C7DD9A2CDF}" type="datetime1">
              <a:rPr lang="sr-Latn-CS"/>
              <a:pPr>
                <a:defRPr/>
              </a:pPr>
              <a:t>13.1.2021.</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D9113934-C72C-4985-99BC-E01287394D77}" type="slidenum">
              <a:rPr lang="hr-HR" altLang="sr-Latn-RS"/>
              <a:pPr>
                <a:defRPr/>
              </a:pPr>
              <a:t>‹#›</a:t>
            </a:fld>
            <a:endParaRPr lang="hr-HR" altLang="sr-Latn-RS"/>
          </a:p>
        </p:txBody>
      </p:sp>
    </p:spTree>
    <p:extLst>
      <p:ext uri="{BB962C8B-B14F-4D97-AF65-F5344CB8AC3E}">
        <p14:creationId xmlns:p14="http://schemas.microsoft.com/office/powerpoint/2010/main" val="2437033982"/>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pPr>
              <a:defRPr/>
            </a:pPr>
            <a:fld id="{8F8F8969-AFE3-4ACB-93FA-EC90887765AD}" type="datetime1">
              <a:rPr lang="sr-Latn-CS"/>
              <a:pPr>
                <a:defRPr/>
              </a:pPr>
              <a:t>13.1.2021.</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8F2D5407-9420-4FCD-BE35-97D49949D7B9}" type="slidenum">
              <a:rPr lang="hr-HR" altLang="sr-Latn-RS"/>
              <a:pPr>
                <a:defRPr/>
              </a:pPr>
              <a:t>‹#›</a:t>
            </a:fld>
            <a:endParaRPr lang="hr-HR" altLang="sr-Latn-RS"/>
          </a:p>
        </p:txBody>
      </p:sp>
    </p:spTree>
    <p:extLst>
      <p:ext uri="{BB962C8B-B14F-4D97-AF65-F5344CB8AC3E}">
        <p14:creationId xmlns:p14="http://schemas.microsoft.com/office/powerpoint/2010/main" val="2939542847"/>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92936" y="1730228"/>
            <a:ext cx="7290911" cy="3686460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1620203" y="1730228"/>
            <a:ext cx="21332666" cy="368646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pPr>
              <a:defRPr/>
            </a:pPr>
            <a:fld id="{5FAE50F9-A308-4998-B092-496ED77A265C}" type="datetime1">
              <a:rPr lang="sr-Latn-CS"/>
              <a:pPr>
                <a:defRPr/>
              </a:pPr>
              <a:t>13.1.2021.</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8DFA18D2-FE63-4D1F-92C4-F1FB51493534}" type="slidenum">
              <a:rPr lang="hr-HR" altLang="sr-Latn-RS"/>
              <a:pPr>
                <a:defRPr/>
              </a:pPr>
              <a:t>‹#›</a:t>
            </a:fld>
            <a:endParaRPr lang="hr-HR" altLang="sr-Latn-RS"/>
          </a:p>
        </p:txBody>
      </p:sp>
    </p:spTree>
    <p:extLst>
      <p:ext uri="{BB962C8B-B14F-4D97-AF65-F5344CB8AC3E}">
        <p14:creationId xmlns:p14="http://schemas.microsoft.com/office/powerpoint/2010/main" val="371724785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pPr>
              <a:defRPr/>
            </a:pPr>
            <a:fld id="{B956C341-4BD3-402B-8FBE-9693CCA54E5C}" type="datetime1">
              <a:rPr lang="sr-Latn-CS"/>
              <a:pPr>
                <a:defRPr/>
              </a:pPr>
              <a:t>13.1.2021.</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EF12EA9F-48CA-4548-BCFD-AAA947B4362F}" type="slidenum">
              <a:rPr lang="hr-HR" altLang="sr-Latn-RS"/>
              <a:pPr>
                <a:defRPr/>
              </a:pPr>
              <a:t>‹#›</a:t>
            </a:fld>
            <a:endParaRPr lang="hr-HR" altLang="sr-Latn-RS"/>
          </a:p>
        </p:txBody>
      </p:sp>
    </p:spTree>
    <p:extLst>
      <p:ext uri="{BB962C8B-B14F-4D97-AF65-F5344CB8AC3E}">
        <p14:creationId xmlns:p14="http://schemas.microsoft.com/office/powerpoint/2010/main" val="327373815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9698" y="27763472"/>
            <a:ext cx="27543443" cy="8581073"/>
          </a:xfrm>
        </p:spPr>
        <p:txBody>
          <a:bodyPr anchor="t"/>
          <a:lstStyle>
            <a:lvl1pPr algn="l">
              <a:defRPr sz="18900" b="1" cap="all"/>
            </a:lvl1pPr>
          </a:lstStyle>
          <a:p>
            <a:r>
              <a:rPr lang="en-US" smtClean="0"/>
              <a:t>Click to edit Master title style</a:t>
            </a:r>
            <a:endParaRPr lang="hr-HR"/>
          </a:p>
        </p:txBody>
      </p:sp>
      <p:sp>
        <p:nvSpPr>
          <p:cNvPr id="3" name="Text Placeholder 2"/>
          <p:cNvSpPr>
            <a:spLocks noGrp="1"/>
          </p:cNvSpPr>
          <p:nvPr>
            <p:ph type="body" idx="1"/>
          </p:nvPr>
        </p:nvSpPr>
        <p:spPr>
          <a:xfrm>
            <a:off x="2559698" y="18312299"/>
            <a:ext cx="27543443" cy="9451178"/>
          </a:xfrm>
        </p:spPr>
        <p:txBody>
          <a:bodyPr anchor="b"/>
          <a:lstStyle>
            <a:lvl1pPr marL="0" indent="0">
              <a:buNone/>
              <a:defRPr sz="9500">
                <a:solidFill>
                  <a:schemeClr val="tx1">
                    <a:tint val="75000"/>
                  </a:schemeClr>
                </a:solidFill>
              </a:defRPr>
            </a:lvl1pPr>
            <a:lvl2pPr marL="2159568" indent="0">
              <a:buNone/>
              <a:defRPr sz="8400">
                <a:solidFill>
                  <a:schemeClr val="tx1">
                    <a:tint val="75000"/>
                  </a:schemeClr>
                </a:solidFill>
              </a:defRPr>
            </a:lvl2pPr>
            <a:lvl3pPr marL="4319136" indent="0">
              <a:buNone/>
              <a:defRPr sz="7400">
                <a:solidFill>
                  <a:schemeClr val="tx1">
                    <a:tint val="75000"/>
                  </a:schemeClr>
                </a:solidFill>
              </a:defRPr>
            </a:lvl3pPr>
            <a:lvl4pPr marL="6478704" indent="0">
              <a:buNone/>
              <a:defRPr sz="6800">
                <a:solidFill>
                  <a:schemeClr val="tx1">
                    <a:tint val="75000"/>
                  </a:schemeClr>
                </a:solidFill>
              </a:defRPr>
            </a:lvl4pPr>
            <a:lvl5pPr marL="8638272" indent="0">
              <a:buNone/>
              <a:defRPr sz="6800">
                <a:solidFill>
                  <a:schemeClr val="tx1">
                    <a:tint val="75000"/>
                  </a:schemeClr>
                </a:solidFill>
              </a:defRPr>
            </a:lvl5pPr>
            <a:lvl6pPr marL="10797840" indent="0">
              <a:buNone/>
              <a:defRPr sz="6800">
                <a:solidFill>
                  <a:schemeClr val="tx1">
                    <a:tint val="75000"/>
                  </a:schemeClr>
                </a:solidFill>
              </a:defRPr>
            </a:lvl6pPr>
            <a:lvl7pPr marL="12957408" indent="0">
              <a:buNone/>
              <a:defRPr sz="6800">
                <a:solidFill>
                  <a:schemeClr val="tx1">
                    <a:tint val="75000"/>
                  </a:schemeClr>
                </a:solidFill>
              </a:defRPr>
            </a:lvl7pPr>
            <a:lvl8pPr marL="15116976" indent="0">
              <a:buNone/>
              <a:defRPr sz="6800">
                <a:solidFill>
                  <a:schemeClr val="tx1">
                    <a:tint val="75000"/>
                  </a:schemeClr>
                </a:solidFill>
              </a:defRPr>
            </a:lvl8pPr>
            <a:lvl9pPr marL="17276544" indent="0">
              <a:buNone/>
              <a:defRPr sz="6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16471F-351C-4DE8-943B-FC1E7674E9B2}" type="datetime1">
              <a:rPr lang="sr-Latn-CS"/>
              <a:pPr>
                <a:defRPr/>
              </a:pPr>
              <a:t>13.1.2021.</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39828FBF-1FE5-4FC2-9670-C93D2F619B1F}" type="slidenum">
              <a:rPr lang="hr-HR" altLang="sr-Latn-RS"/>
              <a:pPr>
                <a:defRPr/>
              </a:pPr>
              <a:t>‹#›</a:t>
            </a:fld>
            <a:endParaRPr lang="hr-HR" altLang="sr-Latn-RS"/>
          </a:p>
        </p:txBody>
      </p:sp>
    </p:spTree>
    <p:extLst>
      <p:ext uri="{BB962C8B-B14F-4D97-AF65-F5344CB8AC3E}">
        <p14:creationId xmlns:p14="http://schemas.microsoft.com/office/powerpoint/2010/main" val="298450491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1620202" y="10081267"/>
            <a:ext cx="14311789" cy="28513566"/>
          </a:xfrm>
        </p:spPr>
        <p:txBody>
          <a:bodyPr/>
          <a:lstStyle>
            <a:lvl1pPr>
              <a:defRPr sz="13200"/>
            </a:lvl1pPr>
            <a:lvl2pPr>
              <a:defRPr sz="115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16472059" y="10081267"/>
            <a:ext cx="14311789" cy="28513566"/>
          </a:xfrm>
        </p:spPr>
        <p:txBody>
          <a:bodyPr/>
          <a:lstStyle>
            <a:lvl1pPr>
              <a:defRPr sz="13200"/>
            </a:lvl1pPr>
            <a:lvl2pPr>
              <a:defRPr sz="115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3"/>
          <p:cNvSpPr>
            <a:spLocks noGrp="1"/>
          </p:cNvSpPr>
          <p:nvPr>
            <p:ph type="dt" sz="half" idx="10"/>
          </p:nvPr>
        </p:nvSpPr>
        <p:spPr/>
        <p:txBody>
          <a:bodyPr/>
          <a:lstStyle>
            <a:lvl1pPr>
              <a:defRPr/>
            </a:lvl1pPr>
          </a:lstStyle>
          <a:p>
            <a:pPr>
              <a:defRPr/>
            </a:pPr>
            <a:fld id="{EECB3763-5083-4B2C-9654-84282CDCEE2E}" type="datetime1">
              <a:rPr lang="sr-Latn-CS"/>
              <a:pPr>
                <a:defRPr/>
              </a:pPr>
              <a:t>13.1.2021.</a:t>
            </a:fld>
            <a:endParaRPr lang="hr-H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0D5CD198-6DB6-4A21-9EBF-54364AA62052}" type="slidenum">
              <a:rPr lang="hr-HR" altLang="sr-Latn-RS"/>
              <a:pPr>
                <a:defRPr/>
              </a:pPr>
              <a:t>‹#›</a:t>
            </a:fld>
            <a:endParaRPr lang="hr-HR" altLang="sr-Latn-RS"/>
          </a:p>
        </p:txBody>
      </p:sp>
    </p:spTree>
    <p:extLst>
      <p:ext uri="{BB962C8B-B14F-4D97-AF65-F5344CB8AC3E}">
        <p14:creationId xmlns:p14="http://schemas.microsoft.com/office/powerpoint/2010/main" val="772050006"/>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1620211" y="9671211"/>
            <a:ext cx="14317415" cy="4030499"/>
          </a:xfrm>
        </p:spPr>
        <p:txBody>
          <a:bodyPr anchor="b"/>
          <a:lstStyle>
            <a:lvl1pPr marL="0" indent="0">
              <a:buNone/>
              <a:defRPr sz="11500" b="1"/>
            </a:lvl1pPr>
            <a:lvl2pPr marL="2159568" indent="0">
              <a:buNone/>
              <a:defRPr sz="9500" b="1"/>
            </a:lvl2pPr>
            <a:lvl3pPr marL="4319136" indent="0">
              <a:buNone/>
              <a:defRPr sz="8400" b="1"/>
            </a:lvl3pPr>
            <a:lvl4pPr marL="6478704" indent="0">
              <a:buNone/>
              <a:defRPr sz="7400" b="1"/>
            </a:lvl4pPr>
            <a:lvl5pPr marL="8638272" indent="0">
              <a:buNone/>
              <a:defRPr sz="7400" b="1"/>
            </a:lvl5pPr>
            <a:lvl6pPr marL="10797840" indent="0">
              <a:buNone/>
              <a:defRPr sz="7400" b="1"/>
            </a:lvl6pPr>
            <a:lvl7pPr marL="12957408" indent="0">
              <a:buNone/>
              <a:defRPr sz="7400" b="1"/>
            </a:lvl7pPr>
            <a:lvl8pPr marL="15116976" indent="0">
              <a:buNone/>
              <a:defRPr sz="7400" b="1"/>
            </a:lvl8pPr>
            <a:lvl9pPr marL="17276544" indent="0">
              <a:buNone/>
              <a:defRPr sz="7400" b="1"/>
            </a:lvl9pPr>
          </a:lstStyle>
          <a:p>
            <a:pPr lvl="0"/>
            <a:r>
              <a:rPr lang="en-US" smtClean="0"/>
              <a:t>Click to edit Master text styles</a:t>
            </a:r>
          </a:p>
        </p:txBody>
      </p:sp>
      <p:sp>
        <p:nvSpPr>
          <p:cNvPr id="4" name="Content Placeholder 3"/>
          <p:cNvSpPr>
            <a:spLocks noGrp="1"/>
          </p:cNvSpPr>
          <p:nvPr>
            <p:ph sz="half" idx="2"/>
          </p:nvPr>
        </p:nvSpPr>
        <p:spPr>
          <a:xfrm>
            <a:off x="1620211" y="13701710"/>
            <a:ext cx="14317415" cy="24893116"/>
          </a:xfrm>
        </p:spPr>
        <p:txBody>
          <a:bodyPr/>
          <a:lstStyle>
            <a:lvl1pPr>
              <a:defRPr sz="11500"/>
            </a:lvl1pPr>
            <a:lvl2pPr>
              <a:defRPr sz="9500"/>
            </a:lvl2pPr>
            <a:lvl3pPr>
              <a:defRPr sz="84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16460818" y="9671211"/>
            <a:ext cx="14323038" cy="4030499"/>
          </a:xfrm>
        </p:spPr>
        <p:txBody>
          <a:bodyPr anchor="b"/>
          <a:lstStyle>
            <a:lvl1pPr marL="0" indent="0">
              <a:buNone/>
              <a:defRPr sz="11500" b="1"/>
            </a:lvl1pPr>
            <a:lvl2pPr marL="2159568" indent="0">
              <a:buNone/>
              <a:defRPr sz="9500" b="1"/>
            </a:lvl2pPr>
            <a:lvl3pPr marL="4319136" indent="0">
              <a:buNone/>
              <a:defRPr sz="8400" b="1"/>
            </a:lvl3pPr>
            <a:lvl4pPr marL="6478704" indent="0">
              <a:buNone/>
              <a:defRPr sz="7400" b="1"/>
            </a:lvl4pPr>
            <a:lvl5pPr marL="8638272" indent="0">
              <a:buNone/>
              <a:defRPr sz="7400" b="1"/>
            </a:lvl5pPr>
            <a:lvl6pPr marL="10797840" indent="0">
              <a:buNone/>
              <a:defRPr sz="7400" b="1"/>
            </a:lvl6pPr>
            <a:lvl7pPr marL="12957408" indent="0">
              <a:buNone/>
              <a:defRPr sz="7400" b="1"/>
            </a:lvl7pPr>
            <a:lvl8pPr marL="15116976" indent="0">
              <a:buNone/>
              <a:defRPr sz="7400" b="1"/>
            </a:lvl8pPr>
            <a:lvl9pPr marL="17276544" indent="0">
              <a:buNone/>
              <a:defRPr sz="7400" b="1"/>
            </a:lvl9pPr>
          </a:lstStyle>
          <a:p>
            <a:pPr lvl="0"/>
            <a:r>
              <a:rPr lang="en-US" smtClean="0"/>
              <a:t>Click to edit Master text styles</a:t>
            </a:r>
          </a:p>
        </p:txBody>
      </p:sp>
      <p:sp>
        <p:nvSpPr>
          <p:cNvPr id="6" name="Content Placeholder 5"/>
          <p:cNvSpPr>
            <a:spLocks noGrp="1"/>
          </p:cNvSpPr>
          <p:nvPr>
            <p:ph sz="quarter" idx="4"/>
          </p:nvPr>
        </p:nvSpPr>
        <p:spPr>
          <a:xfrm>
            <a:off x="16460818" y="13701710"/>
            <a:ext cx="14323038" cy="24893116"/>
          </a:xfrm>
        </p:spPr>
        <p:txBody>
          <a:bodyPr/>
          <a:lstStyle>
            <a:lvl1pPr>
              <a:defRPr sz="11500"/>
            </a:lvl1pPr>
            <a:lvl2pPr>
              <a:defRPr sz="9500"/>
            </a:lvl2pPr>
            <a:lvl3pPr>
              <a:defRPr sz="84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3"/>
          <p:cNvSpPr>
            <a:spLocks noGrp="1"/>
          </p:cNvSpPr>
          <p:nvPr>
            <p:ph type="dt" sz="half" idx="10"/>
          </p:nvPr>
        </p:nvSpPr>
        <p:spPr/>
        <p:txBody>
          <a:bodyPr/>
          <a:lstStyle>
            <a:lvl1pPr>
              <a:defRPr/>
            </a:lvl1pPr>
          </a:lstStyle>
          <a:p>
            <a:pPr>
              <a:defRPr/>
            </a:pPr>
            <a:fld id="{04845E9B-12FE-4305-ACF8-5D65A19A2C3C}" type="datetime1">
              <a:rPr lang="sr-Latn-CS"/>
              <a:pPr>
                <a:defRPr/>
              </a:pPr>
              <a:t>13.1.2021.</a:t>
            </a:fld>
            <a:endParaRPr lang="hr-HR"/>
          </a:p>
        </p:txBody>
      </p:sp>
      <p:sp>
        <p:nvSpPr>
          <p:cNvPr id="8" name="Footer Placeholder 4"/>
          <p:cNvSpPr>
            <a:spLocks noGrp="1"/>
          </p:cNvSpPr>
          <p:nvPr>
            <p:ph type="ftr" sz="quarter" idx="11"/>
          </p:nvPr>
        </p:nvSpPr>
        <p:spPr/>
        <p:txBody>
          <a:bodyPr/>
          <a:lstStyle>
            <a:lvl1pPr>
              <a:defRPr/>
            </a:lvl1pPr>
          </a:lstStyle>
          <a:p>
            <a:pPr>
              <a:defRPr/>
            </a:pPr>
            <a:endParaRPr lang="hr-HR"/>
          </a:p>
        </p:txBody>
      </p:sp>
      <p:sp>
        <p:nvSpPr>
          <p:cNvPr id="9" name="Slide Number Placeholder 5"/>
          <p:cNvSpPr>
            <a:spLocks noGrp="1"/>
          </p:cNvSpPr>
          <p:nvPr>
            <p:ph type="sldNum" sz="quarter" idx="12"/>
          </p:nvPr>
        </p:nvSpPr>
        <p:spPr/>
        <p:txBody>
          <a:bodyPr/>
          <a:lstStyle>
            <a:lvl1pPr>
              <a:defRPr/>
            </a:lvl1pPr>
          </a:lstStyle>
          <a:p>
            <a:pPr>
              <a:defRPr/>
            </a:pPr>
            <a:fld id="{80549C47-5C35-45EB-B3B0-491E9392A141}" type="slidenum">
              <a:rPr lang="hr-HR" altLang="sr-Latn-RS"/>
              <a:pPr>
                <a:defRPr/>
              </a:pPr>
              <a:t>‹#›</a:t>
            </a:fld>
            <a:endParaRPr lang="hr-HR" altLang="sr-Latn-RS"/>
          </a:p>
        </p:txBody>
      </p:sp>
    </p:spTree>
    <p:extLst>
      <p:ext uri="{BB962C8B-B14F-4D97-AF65-F5344CB8AC3E}">
        <p14:creationId xmlns:p14="http://schemas.microsoft.com/office/powerpoint/2010/main" val="280744309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3"/>
          <p:cNvSpPr>
            <a:spLocks noGrp="1"/>
          </p:cNvSpPr>
          <p:nvPr>
            <p:ph type="dt" sz="half" idx="10"/>
          </p:nvPr>
        </p:nvSpPr>
        <p:spPr/>
        <p:txBody>
          <a:bodyPr/>
          <a:lstStyle>
            <a:lvl1pPr>
              <a:defRPr/>
            </a:lvl1pPr>
          </a:lstStyle>
          <a:p>
            <a:pPr>
              <a:defRPr/>
            </a:pPr>
            <a:fld id="{B27F321C-6D21-4BD6-B484-0CEAF464A1BC}" type="datetime1">
              <a:rPr lang="sr-Latn-CS"/>
              <a:pPr>
                <a:defRPr/>
              </a:pPr>
              <a:t>13.1.2021.</a:t>
            </a:fld>
            <a:endParaRPr lang="hr-HR"/>
          </a:p>
        </p:txBody>
      </p:sp>
      <p:sp>
        <p:nvSpPr>
          <p:cNvPr id="4" name="Footer Placeholder 4"/>
          <p:cNvSpPr>
            <a:spLocks noGrp="1"/>
          </p:cNvSpPr>
          <p:nvPr>
            <p:ph type="ftr" sz="quarter" idx="11"/>
          </p:nvPr>
        </p:nvSpPr>
        <p:spPr/>
        <p:txBody>
          <a:bodyPr/>
          <a:lstStyle>
            <a:lvl1pPr>
              <a:defRPr/>
            </a:lvl1pPr>
          </a:lstStyle>
          <a:p>
            <a:pPr>
              <a:defRPr/>
            </a:pPr>
            <a:endParaRPr lang="hr-HR"/>
          </a:p>
        </p:txBody>
      </p:sp>
      <p:sp>
        <p:nvSpPr>
          <p:cNvPr id="5" name="Slide Number Placeholder 5"/>
          <p:cNvSpPr>
            <a:spLocks noGrp="1"/>
          </p:cNvSpPr>
          <p:nvPr>
            <p:ph type="sldNum" sz="quarter" idx="12"/>
          </p:nvPr>
        </p:nvSpPr>
        <p:spPr/>
        <p:txBody>
          <a:bodyPr/>
          <a:lstStyle>
            <a:lvl1pPr>
              <a:defRPr/>
            </a:lvl1pPr>
          </a:lstStyle>
          <a:p>
            <a:pPr>
              <a:defRPr/>
            </a:pPr>
            <a:fld id="{6C40F806-CA41-45E2-BA85-804D416C4D2C}" type="slidenum">
              <a:rPr lang="hr-HR" altLang="sr-Latn-RS"/>
              <a:pPr>
                <a:defRPr/>
              </a:pPr>
              <a:t>‹#›</a:t>
            </a:fld>
            <a:endParaRPr lang="hr-HR" altLang="sr-Latn-RS"/>
          </a:p>
        </p:txBody>
      </p:sp>
    </p:spTree>
    <p:extLst>
      <p:ext uri="{BB962C8B-B14F-4D97-AF65-F5344CB8AC3E}">
        <p14:creationId xmlns:p14="http://schemas.microsoft.com/office/powerpoint/2010/main" val="361206881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4D22C4-2F39-493D-A089-2099878D486D}" type="datetime1">
              <a:rPr lang="sr-Latn-CS"/>
              <a:pPr>
                <a:defRPr/>
              </a:pPr>
              <a:t>13.1.2021.</a:t>
            </a:fld>
            <a:endParaRPr lang="hr-HR"/>
          </a:p>
        </p:txBody>
      </p:sp>
      <p:sp>
        <p:nvSpPr>
          <p:cNvPr id="3" name="Footer Placeholder 4"/>
          <p:cNvSpPr>
            <a:spLocks noGrp="1"/>
          </p:cNvSpPr>
          <p:nvPr>
            <p:ph type="ftr" sz="quarter" idx="11"/>
          </p:nvPr>
        </p:nvSpPr>
        <p:spPr/>
        <p:txBody>
          <a:bodyPr/>
          <a:lstStyle>
            <a:lvl1pPr>
              <a:defRPr/>
            </a:lvl1pPr>
          </a:lstStyle>
          <a:p>
            <a:pPr>
              <a:defRPr/>
            </a:pPr>
            <a:endParaRPr lang="hr-HR"/>
          </a:p>
        </p:txBody>
      </p:sp>
      <p:sp>
        <p:nvSpPr>
          <p:cNvPr id="4" name="Slide Number Placeholder 5"/>
          <p:cNvSpPr>
            <a:spLocks noGrp="1"/>
          </p:cNvSpPr>
          <p:nvPr>
            <p:ph type="sldNum" sz="quarter" idx="12"/>
          </p:nvPr>
        </p:nvSpPr>
        <p:spPr/>
        <p:txBody>
          <a:bodyPr/>
          <a:lstStyle>
            <a:lvl1pPr>
              <a:defRPr/>
            </a:lvl1pPr>
          </a:lstStyle>
          <a:p>
            <a:pPr>
              <a:defRPr/>
            </a:pPr>
            <a:fld id="{6A9E4CBE-0FCA-4C62-AED7-7FBFDBFAB216}" type="slidenum">
              <a:rPr lang="hr-HR" altLang="sr-Latn-RS"/>
              <a:pPr>
                <a:defRPr/>
              </a:pPr>
              <a:t>‹#›</a:t>
            </a:fld>
            <a:endParaRPr lang="hr-HR" altLang="sr-Latn-RS"/>
          </a:p>
        </p:txBody>
      </p:sp>
    </p:spTree>
    <p:extLst>
      <p:ext uri="{BB962C8B-B14F-4D97-AF65-F5344CB8AC3E}">
        <p14:creationId xmlns:p14="http://schemas.microsoft.com/office/powerpoint/2010/main" val="4166246665"/>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0211" y="1720217"/>
            <a:ext cx="10660710" cy="7320915"/>
          </a:xfrm>
        </p:spPr>
        <p:txBody>
          <a:bodyPr anchor="b"/>
          <a:lstStyle>
            <a:lvl1pPr algn="l">
              <a:defRPr sz="9500" b="1"/>
            </a:lvl1pPr>
          </a:lstStyle>
          <a:p>
            <a:r>
              <a:rPr lang="en-US" smtClean="0"/>
              <a:t>Click to edit Master title style</a:t>
            </a:r>
            <a:endParaRPr lang="hr-HR"/>
          </a:p>
        </p:txBody>
      </p:sp>
      <p:sp>
        <p:nvSpPr>
          <p:cNvPr id="3" name="Content Placeholder 2"/>
          <p:cNvSpPr>
            <a:spLocks noGrp="1"/>
          </p:cNvSpPr>
          <p:nvPr>
            <p:ph idx="1"/>
          </p:nvPr>
        </p:nvSpPr>
        <p:spPr>
          <a:xfrm>
            <a:off x="12669085" y="1720222"/>
            <a:ext cx="18114766" cy="36874612"/>
          </a:xfrm>
        </p:spPr>
        <p:txBody>
          <a:bodyPr/>
          <a:lstStyle>
            <a:lvl1pPr>
              <a:defRPr sz="15200"/>
            </a:lvl1pPr>
            <a:lvl2pPr>
              <a:defRPr sz="13200"/>
            </a:lvl2pPr>
            <a:lvl3pPr>
              <a:defRPr sz="115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1620211" y="9041141"/>
            <a:ext cx="10660710" cy="29553697"/>
          </a:xfrm>
        </p:spPr>
        <p:txBody>
          <a:bodyPr/>
          <a:lstStyle>
            <a:lvl1pPr marL="0" indent="0">
              <a:buNone/>
              <a:defRPr sz="6800"/>
            </a:lvl1pPr>
            <a:lvl2pPr marL="2159568" indent="0">
              <a:buNone/>
              <a:defRPr sz="5700"/>
            </a:lvl2pPr>
            <a:lvl3pPr marL="4319136" indent="0">
              <a:buNone/>
              <a:defRPr sz="4700"/>
            </a:lvl3pPr>
            <a:lvl4pPr marL="6478704" indent="0">
              <a:buNone/>
              <a:defRPr sz="4400"/>
            </a:lvl4pPr>
            <a:lvl5pPr marL="8638272" indent="0">
              <a:buNone/>
              <a:defRPr sz="4400"/>
            </a:lvl5pPr>
            <a:lvl6pPr marL="10797840" indent="0">
              <a:buNone/>
              <a:defRPr sz="4400"/>
            </a:lvl6pPr>
            <a:lvl7pPr marL="12957408" indent="0">
              <a:buNone/>
              <a:defRPr sz="4400"/>
            </a:lvl7pPr>
            <a:lvl8pPr marL="15116976" indent="0">
              <a:buNone/>
              <a:defRPr sz="4400"/>
            </a:lvl8pPr>
            <a:lvl9pPr marL="17276544" indent="0">
              <a:buNone/>
              <a:defRPr sz="44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926B52-4766-451E-A0DE-E3D00DAF7F84}" type="datetime1">
              <a:rPr lang="sr-Latn-CS"/>
              <a:pPr>
                <a:defRPr/>
              </a:pPr>
              <a:t>13.1.2021.</a:t>
            </a:fld>
            <a:endParaRPr lang="hr-H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CC21AE17-B9F6-4AAA-BEE5-250C804A204A}" type="slidenum">
              <a:rPr lang="hr-HR" altLang="sr-Latn-RS"/>
              <a:pPr>
                <a:defRPr/>
              </a:pPr>
              <a:t>‹#›</a:t>
            </a:fld>
            <a:endParaRPr lang="hr-HR" altLang="sr-Latn-RS"/>
          </a:p>
        </p:txBody>
      </p:sp>
    </p:spTree>
    <p:extLst>
      <p:ext uri="{BB962C8B-B14F-4D97-AF65-F5344CB8AC3E}">
        <p14:creationId xmlns:p14="http://schemas.microsoft.com/office/powerpoint/2010/main" val="64687121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51419" y="30243788"/>
            <a:ext cx="19442430" cy="3570450"/>
          </a:xfrm>
        </p:spPr>
        <p:txBody>
          <a:bodyPr anchor="b"/>
          <a:lstStyle>
            <a:lvl1pPr algn="l">
              <a:defRPr sz="9500" b="1"/>
            </a:lvl1pPr>
          </a:lstStyle>
          <a:p>
            <a:r>
              <a:rPr lang="en-US" smtClean="0"/>
              <a:t>Click to edit Master title style</a:t>
            </a:r>
            <a:endParaRPr lang="hr-HR"/>
          </a:p>
        </p:txBody>
      </p:sp>
      <p:sp>
        <p:nvSpPr>
          <p:cNvPr id="3" name="Picture Placeholder 2"/>
          <p:cNvSpPr>
            <a:spLocks noGrp="1"/>
          </p:cNvSpPr>
          <p:nvPr>
            <p:ph type="pic" idx="1"/>
          </p:nvPr>
        </p:nvSpPr>
        <p:spPr>
          <a:xfrm>
            <a:off x="6351419" y="3860480"/>
            <a:ext cx="19442430" cy="25923240"/>
          </a:xfrm>
        </p:spPr>
        <p:txBody>
          <a:bodyPr rtlCol="0">
            <a:normAutofit/>
          </a:bodyPr>
          <a:lstStyle>
            <a:lvl1pPr marL="0" indent="0">
              <a:buNone/>
              <a:defRPr sz="15200"/>
            </a:lvl1pPr>
            <a:lvl2pPr marL="2159568" indent="0">
              <a:buNone/>
              <a:defRPr sz="13200"/>
            </a:lvl2pPr>
            <a:lvl3pPr marL="4319136" indent="0">
              <a:buNone/>
              <a:defRPr sz="11500"/>
            </a:lvl3pPr>
            <a:lvl4pPr marL="6478704" indent="0">
              <a:buNone/>
              <a:defRPr sz="9500"/>
            </a:lvl4pPr>
            <a:lvl5pPr marL="8638272" indent="0">
              <a:buNone/>
              <a:defRPr sz="9500"/>
            </a:lvl5pPr>
            <a:lvl6pPr marL="10797840" indent="0">
              <a:buNone/>
              <a:defRPr sz="9500"/>
            </a:lvl6pPr>
            <a:lvl7pPr marL="12957408" indent="0">
              <a:buNone/>
              <a:defRPr sz="9500"/>
            </a:lvl7pPr>
            <a:lvl8pPr marL="15116976" indent="0">
              <a:buNone/>
              <a:defRPr sz="9500"/>
            </a:lvl8pPr>
            <a:lvl9pPr marL="17276544" indent="0">
              <a:buNone/>
              <a:defRPr sz="9500"/>
            </a:lvl9pPr>
          </a:lstStyle>
          <a:p>
            <a:pPr lvl="0"/>
            <a:r>
              <a:rPr lang="en-US" noProof="0" smtClean="0"/>
              <a:t>Click icon to add picture</a:t>
            </a:r>
            <a:endParaRPr lang="hr-HR" noProof="0"/>
          </a:p>
        </p:txBody>
      </p:sp>
      <p:sp>
        <p:nvSpPr>
          <p:cNvPr id="4" name="Text Placeholder 3"/>
          <p:cNvSpPr>
            <a:spLocks noGrp="1"/>
          </p:cNvSpPr>
          <p:nvPr>
            <p:ph type="body" sz="half" idx="2"/>
          </p:nvPr>
        </p:nvSpPr>
        <p:spPr>
          <a:xfrm>
            <a:off x="6351419" y="33814238"/>
            <a:ext cx="19442430" cy="5070630"/>
          </a:xfrm>
        </p:spPr>
        <p:txBody>
          <a:bodyPr/>
          <a:lstStyle>
            <a:lvl1pPr marL="0" indent="0">
              <a:buNone/>
              <a:defRPr sz="6800"/>
            </a:lvl1pPr>
            <a:lvl2pPr marL="2159568" indent="0">
              <a:buNone/>
              <a:defRPr sz="5700"/>
            </a:lvl2pPr>
            <a:lvl3pPr marL="4319136" indent="0">
              <a:buNone/>
              <a:defRPr sz="4700"/>
            </a:lvl3pPr>
            <a:lvl4pPr marL="6478704" indent="0">
              <a:buNone/>
              <a:defRPr sz="4400"/>
            </a:lvl4pPr>
            <a:lvl5pPr marL="8638272" indent="0">
              <a:buNone/>
              <a:defRPr sz="4400"/>
            </a:lvl5pPr>
            <a:lvl6pPr marL="10797840" indent="0">
              <a:buNone/>
              <a:defRPr sz="4400"/>
            </a:lvl6pPr>
            <a:lvl7pPr marL="12957408" indent="0">
              <a:buNone/>
              <a:defRPr sz="4400"/>
            </a:lvl7pPr>
            <a:lvl8pPr marL="15116976" indent="0">
              <a:buNone/>
              <a:defRPr sz="4400"/>
            </a:lvl8pPr>
            <a:lvl9pPr marL="17276544" indent="0">
              <a:buNone/>
              <a:defRPr sz="44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1637D7-D673-4936-A934-180BA0DD5464}" type="datetime1">
              <a:rPr lang="sr-Latn-CS"/>
              <a:pPr>
                <a:defRPr/>
              </a:pPr>
              <a:t>13.1.2021.</a:t>
            </a:fld>
            <a:endParaRPr lang="hr-H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60E860CC-3EE2-40F3-B687-B56E702C95C9}" type="slidenum">
              <a:rPr lang="hr-HR" altLang="sr-Latn-RS"/>
              <a:pPr>
                <a:defRPr/>
              </a:pPr>
              <a:t>‹#›</a:t>
            </a:fld>
            <a:endParaRPr lang="hr-HR" altLang="sr-Latn-RS"/>
          </a:p>
        </p:txBody>
      </p:sp>
    </p:spTree>
    <p:extLst>
      <p:ext uri="{BB962C8B-B14F-4D97-AF65-F5344CB8AC3E}">
        <p14:creationId xmlns:p14="http://schemas.microsoft.com/office/powerpoint/2010/main" val="1280690071"/>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FBFBF">
            <a:alpha val="61176"/>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17663" y="1730375"/>
            <a:ext cx="29168725" cy="720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1912" tIns="215956" rIns="431912" bIns="215956" numCol="1" anchor="ctr" anchorCtr="0" compatLnSpc="1">
            <a:prstTxWarp prst="textNoShape">
              <a:avLst/>
            </a:prstTxWarp>
          </a:bodyPr>
          <a:lstStyle/>
          <a:p>
            <a:pPr lvl="0"/>
            <a:r>
              <a:rPr lang="en-US" altLang="sr-Latn-RS" smtClean="0"/>
              <a:t>Click to edit Master title style</a:t>
            </a:r>
            <a:endParaRPr lang="hr-HR" altLang="sr-Latn-RS" smtClean="0"/>
          </a:p>
        </p:txBody>
      </p:sp>
      <p:sp>
        <p:nvSpPr>
          <p:cNvPr id="1027" name="Text Placeholder 2"/>
          <p:cNvSpPr>
            <a:spLocks noGrp="1"/>
          </p:cNvSpPr>
          <p:nvPr>
            <p:ph type="body" idx="1"/>
          </p:nvPr>
        </p:nvSpPr>
        <p:spPr bwMode="auto">
          <a:xfrm>
            <a:off x="1617663" y="10083800"/>
            <a:ext cx="29168725" cy="285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1912" tIns="215956" rIns="431912" bIns="215956" numCol="1" anchor="t" anchorCtr="0" compatLnSpc="1">
            <a:prstTxWarp prst="textNoShape">
              <a:avLst/>
            </a:prstTxWarp>
          </a:bodyPr>
          <a:lstStyle/>
          <a:p>
            <a:pPr lvl="0"/>
            <a:r>
              <a:rPr lang="en-US" altLang="sr-Latn-RS" smtClean="0"/>
              <a:t>Click to edit Master text styles</a:t>
            </a:r>
          </a:p>
          <a:p>
            <a:pPr lvl="1"/>
            <a:r>
              <a:rPr lang="en-US" altLang="sr-Latn-RS" smtClean="0"/>
              <a:t>Second level</a:t>
            </a:r>
          </a:p>
          <a:p>
            <a:pPr lvl="2"/>
            <a:r>
              <a:rPr lang="en-US" altLang="sr-Latn-RS" smtClean="0"/>
              <a:t>Third level</a:t>
            </a:r>
          </a:p>
          <a:p>
            <a:pPr lvl="3"/>
            <a:r>
              <a:rPr lang="en-US" altLang="sr-Latn-RS" smtClean="0"/>
              <a:t>Fourth level</a:t>
            </a:r>
          </a:p>
          <a:p>
            <a:pPr lvl="4"/>
            <a:r>
              <a:rPr lang="en-US" altLang="sr-Latn-RS" smtClean="0"/>
              <a:t>Fifth level</a:t>
            </a:r>
            <a:endParaRPr lang="hr-HR" altLang="sr-Latn-RS" smtClean="0"/>
          </a:p>
        </p:txBody>
      </p:sp>
      <p:sp>
        <p:nvSpPr>
          <p:cNvPr id="4" name="Date Placeholder 3"/>
          <p:cNvSpPr>
            <a:spLocks noGrp="1"/>
          </p:cNvSpPr>
          <p:nvPr>
            <p:ph type="dt" sz="half" idx="2"/>
          </p:nvPr>
        </p:nvSpPr>
        <p:spPr>
          <a:xfrm>
            <a:off x="1617663" y="40049450"/>
            <a:ext cx="7566025" cy="2293938"/>
          </a:xfrm>
          <a:prstGeom prst="rect">
            <a:avLst/>
          </a:prstGeom>
        </p:spPr>
        <p:txBody>
          <a:bodyPr vert="horz" lIns="431912" tIns="215956" rIns="431912" bIns="215956" rtlCol="0" anchor="ctr"/>
          <a:lstStyle>
            <a:lvl1pPr algn="l" eaLnBrk="1" fontAlgn="auto" hangingPunct="1">
              <a:spcBef>
                <a:spcPts val="0"/>
              </a:spcBef>
              <a:spcAft>
                <a:spcPts val="0"/>
              </a:spcAft>
              <a:defRPr sz="5700">
                <a:solidFill>
                  <a:schemeClr val="tx1">
                    <a:tint val="75000"/>
                  </a:schemeClr>
                </a:solidFill>
                <a:latin typeface="+mn-lt"/>
              </a:defRPr>
            </a:lvl1pPr>
          </a:lstStyle>
          <a:p>
            <a:pPr>
              <a:defRPr/>
            </a:pPr>
            <a:fld id="{AC2C3E28-DD6D-487C-BAFE-D04580F6BF74}" type="datetime1">
              <a:rPr lang="sr-Latn-CS"/>
              <a:pPr>
                <a:defRPr/>
              </a:pPr>
              <a:t>13.1.2021.</a:t>
            </a:fld>
            <a:endParaRPr lang="hr-HR"/>
          </a:p>
        </p:txBody>
      </p:sp>
      <p:sp>
        <p:nvSpPr>
          <p:cNvPr id="5" name="Footer Placeholder 4"/>
          <p:cNvSpPr>
            <a:spLocks noGrp="1"/>
          </p:cNvSpPr>
          <p:nvPr>
            <p:ph type="ftr" sz="quarter" idx="3"/>
          </p:nvPr>
        </p:nvSpPr>
        <p:spPr>
          <a:xfrm>
            <a:off x="11069638" y="40049450"/>
            <a:ext cx="10264775" cy="2293938"/>
          </a:xfrm>
          <a:prstGeom prst="rect">
            <a:avLst/>
          </a:prstGeom>
        </p:spPr>
        <p:txBody>
          <a:bodyPr vert="horz" lIns="431912" tIns="215956" rIns="431912" bIns="215956" rtlCol="0" anchor="ctr"/>
          <a:lstStyle>
            <a:lvl1pPr algn="ctr" eaLnBrk="1" fontAlgn="auto" hangingPunct="1">
              <a:spcBef>
                <a:spcPts val="0"/>
              </a:spcBef>
              <a:spcAft>
                <a:spcPts val="0"/>
              </a:spcAft>
              <a:defRPr sz="5700">
                <a:solidFill>
                  <a:schemeClr val="tx1">
                    <a:tint val="75000"/>
                  </a:schemeClr>
                </a:solidFill>
                <a:latin typeface="+mn-lt"/>
              </a:defRPr>
            </a:lvl1pPr>
          </a:lstStyle>
          <a:p>
            <a:pPr>
              <a:defRPr/>
            </a:pPr>
            <a:endParaRPr lang="hr-HR"/>
          </a:p>
        </p:txBody>
      </p:sp>
      <p:sp>
        <p:nvSpPr>
          <p:cNvPr id="6" name="Slide Number Placeholder 5"/>
          <p:cNvSpPr>
            <a:spLocks noGrp="1"/>
          </p:cNvSpPr>
          <p:nvPr>
            <p:ph type="sldNum" sz="quarter" idx="4"/>
          </p:nvPr>
        </p:nvSpPr>
        <p:spPr>
          <a:xfrm>
            <a:off x="23220363" y="40049450"/>
            <a:ext cx="7566025" cy="2293938"/>
          </a:xfrm>
          <a:prstGeom prst="rect">
            <a:avLst/>
          </a:prstGeom>
        </p:spPr>
        <p:txBody>
          <a:bodyPr vert="horz" wrap="square" lIns="431912" tIns="215956" rIns="431912" bIns="215956" numCol="1" anchor="ctr" anchorCtr="0" compatLnSpc="1">
            <a:prstTxWarp prst="textNoShape">
              <a:avLst/>
            </a:prstTxWarp>
          </a:bodyPr>
          <a:lstStyle>
            <a:lvl1pPr algn="r" eaLnBrk="1" hangingPunct="1">
              <a:defRPr sz="5700">
                <a:solidFill>
                  <a:srgbClr val="898989"/>
                </a:solidFill>
                <a:latin typeface="Calibri" panose="020F0502020204030204" pitchFamily="34" charset="0"/>
              </a:defRPr>
            </a:lvl1pPr>
          </a:lstStyle>
          <a:p>
            <a:pPr>
              <a:defRPr/>
            </a:pPr>
            <a:fld id="{6791F690-0A71-4A74-86BD-54696B8E3E4C}" type="slidenum">
              <a:rPr lang="hr-HR" altLang="sr-Latn-RS"/>
              <a:pPr>
                <a:defRPr/>
              </a:pPr>
              <a:t>‹#›</a:t>
            </a:fld>
            <a:endParaRPr lang="hr-HR" altLang="sr-Latn-R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hf hdr="0" ftr="0" dt="0"/>
  <p:txStyles>
    <p:titleStyle>
      <a:lvl1pPr algn="ctr" rtl="0" eaLnBrk="0" fontAlgn="base" hangingPunct="0">
        <a:spcBef>
          <a:spcPct val="0"/>
        </a:spcBef>
        <a:spcAft>
          <a:spcPct val="0"/>
        </a:spcAft>
        <a:defRPr sz="20900" kern="1200">
          <a:solidFill>
            <a:schemeClr val="tx1"/>
          </a:solidFill>
          <a:latin typeface="+mj-lt"/>
          <a:ea typeface="+mj-ea"/>
          <a:cs typeface="+mj-cs"/>
        </a:defRPr>
      </a:lvl1pPr>
      <a:lvl2pPr algn="ctr" rtl="0" eaLnBrk="0" fontAlgn="base" hangingPunct="0">
        <a:spcBef>
          <a:spcPct val="0"/>
        </a:spcBef>
        <a:spcAft>
          <a:spcPct val="0"/>
        </a:spcAft>
        <a:defRPr sz="20900">
          <a:solidFill>
            <a:schemeClr val="tx1"/>
          </a:solidFill>
          <a:latin typeface="Calibri" pitchFamily="34" charset="0"/>
        </a:defRPr>
      </a:lvl2pPr>
      <a:lvl3pPr algn="ctr" rtl="0" eaLnBrk="0" fontAlgn="base" hangingPunct="0">
        <a:spcBef>
          <a:spcPct val="0"/>
        </a:spcBef>
        <a:spcAft>
          <a:spcPct val="0"/>
        </a:spcAft>
        <a:defRPr sz="20900">
          <a:solidFill>
            <a:schemeClr val="tx1"/>
          </a:solidFill>
          <a:latin typeface="Calibri" pitchFamily="34" charset="0"/>
        </a:defRPr>
      </a:lvl3pPr>
      <a:lvl4pPr algn="ctr" rtl="0" eaLnBrk="0" fontAlgn="base" hangingPunct="0">
        <a:spcBef>
          <a:spcPct val="0"/>
        </a:spcBef>
        <a:spcAft>
          <a:spcPct val="0"/>
        </a:spcAft>
        <a:defRPr sz="20900">
          <a:solidFill>
            <a:schemeClr val="tx1"/>
          </a:solidFill>
          <a:latin typeface="Calibri" pitchFamily="34" charset="0"/>
        </a:defRPr>
      </a:lvl4pPr>
      <a:lvl5pPr algn="ctr" rtl="0" eaLnBrk="0" fontAlgn="base" hangingPunct="0">
        <a:spcBef>
          <a:spcPct val="0"/>
        </a:spcBef>
        <a:spcAft>
          <a:spcPct val="0"/>
        </a:spcAft>
        <a:defRPr sz="20900">
          <a:solidFill>
            <a:schemeClr val="tx1"/>
          </a:solidFill>
          <a:latin typeface="Calibri" pitchFamily="34" charset="0"/>
        </a:defRPr>
      </a:lvl5pPr>
      <a:lvl6pPr marL="2159568" algn="ctr" rtl="0" fontAlgn="base">
        <a:spcBef>
          <a:spcPct val="0"/>
        </a:spcBef>
        <a:spcAft>
          <a:spcPct val="0"/>
        </a:spcAft>
        <a:defRPr sz="20900">
          <a:solidFill>
            <a:schemeClr val="tx1"/>
          </a:solidFill>
          <a:latin typeface="Calibri" pitchFamily="34" charset="0"/>
        </a:defRPr>
      </a:lvl6pPr>
      <a:lvl7pPr marL="4319136" algn="ctr" rtl="0" fontAlgn="base">
        <a:spcBef>
          <a:spcPct val="0"/>
        </a:spcBef>
        <a:spcAft>
          <a:spcPct val="0"/>
        </a:spcAft>
        <a:defRPr sz="20900">
          <a:solidFill>
            <a:schemeClr val="tx1"/>
          </a:solidFill>
          <a:latin typeface="Calibri" pitchFamily="34" charset="0"/>
        </a:defRPr>
      </a:lvl7pPr>
      <a:lvl8pPr marL="6478704" algn="ctr" rtl="0" fontAlgn="base">
        <a:spcBef>
          <a:spcPct val="0"/>
        </a:spcBef>
        <a:spcAft>
          <a:spcPct val="0"/>
        </a:spcAft>
        <a:defRPr sz="20900">
          <a:solidFill>
            <a:schemeClr val="tx1"/>
          </a:solidFill>
          <a:latin typeface="Calibri" pitchFamily="34" charset="0"/>
        </a:defRPr>
      </a:lvl8pPr>
      <a:lvl9pPr marL="8638272" algn="ctr" rtl="0" fontAlgn="base">
        <a:spcBef>
          <a:spcPct val="0"/>
        </a:spcBef>
        <a:spcAft>
          <a:spcPct val="0"/>
        </a:spcAft>
        <a:defRPr sz="20900">
          <a:solidFill>
            <a:schemeClr val="tx1"/>
          </a:solidFill>
          <a:latin typeface="Calibri" pitchFamily="34" charset="0"/>
        </a:defRPr>
      </a:lvl9pPr>
    </p:titleStyle>
    <p:bodyStyle>
      <a:lvl1pPr marL="1616075" indent="-1616075" algn="l" rtl="0" eaLnBrk="0" fontAlgn="base" hangingPunct="0">
        <a:spcBef>
          <a:spcPct val="20000"/>
        </a:spcBef>
        <a:spcAft>
          <a:spcPct val="0"/>
        </a:spcAft>
        <a:buFont typeface="Arial" panose="020B0604020202020204" pitchFamily="34" charset="0"/>
        <a:buChar char="•"/>
        <a:defRPr sz="15200" kern="1200">
          <a:solidFill>
            <a:schemeClr val="tx1"/>
          </a:solidFill>
          <a:latin typeface="+mn-lt"/>
          <a:ea typeface="+mn-ea"/>
          <a:cs typeface="+mn-cs"/>
        </a:defRPr>
      </a:lvl1pPr>
      <a:lvl2pPr marL="3506788" indent="-1349375" algn="l" rtl="0" eaLnBrk="0" fontAlgn="base" hangingPunct="0">
        <a:spcBef>
          <a:spcPct val="20000"/>
        </a:spcBef>
        <a:spcAft>
          <a:spcPct val="0"/>
        </a:spcAft>
        <a:buFont typeface="Arial" panose="020B0604020202020204" pitchFamily="34" charset="0"/>
        <a:buChar char="–"/>
        <a:defRPr sz="13200" kern="1200">
          <a:solidFill>
            <a:schemeClr val="tx1"/>
          </a:solidFill>
          <a:latin typeface="+mn-lt"/>
          <a:ea typeface="+mn-ea"/>
          <a:cs typeface="+mn-cs"/>
        </a:defRPr>
      </a:lvl2pPr>
      <a:lvl3pPr marL="5397500" indent="-1076325" algn="l" rtl="0" eaLnBrk="0" fontAlgn="base" hangingPunct="0">
        <a:spcBef>
          <a:spcPct val="20000"/>
        </a:spcBef>
        <a:spcAft>
          <a:spcPct val="0"/>
        </a:spcAft>
        <a:buFont typeface="Arial" panose="020B0604020202020204" pitchFamily="34" charset="0"/>
        <a:buChar char="•"/>
        <a:defRPr sz="11500" kern="1200">
          <a:solidFill>
            <a:schemeClr val="tx1"/>
          </a:solidFill>
          <a:latin typeface="+mn-lt"/>
          <a:ea typeface="+mn-ea"/>
          <a:cs typeface="+mn-cs"/>
        </a:defRPr>
      </a:lvl3pPr>
      <a:lvl4pPr marL="7556500" indent="-1076325" algn="l" rtl="0" eaLnBrk="0" fontAlgn="base" hangingPunct="0">
        <a:spcBef>
          <a:spcPct val="20000"/>
        </a:spcBef>
        <a:spcAft>
          <a:spcPct val="0"/>
        </a:spcAft>
        <a:buFont typeface="Arial" panose="020B0604020202020204" pitchFamily="34" charset="0"/>
        <a:buChar char="–"/>
        <a:defRPr sz="9500" kern="1200">
          <a:solidFill>
            <a:schemeClr val="tx1"/>
          </a:solidFill>
          <a:latin typeface="+mn-lt"/>
          <a:ea typeface="+mn-ea"/>
          <a:cs typeface="+mn-cs"/>
        </a:defRPr>
      </a:lvl4pPr>
      <a:lvl5pPr marL="9715500" indent="-1076325" algn="l" rtl="0" eaLnBrk="0" fontAlgn="base" hangingPunct="0">
        <a:spcBef>
          <a:spcPct val="20000"/>
        </a:spcBef>
        <a:spcAft>
          <a:spcPct val="0"/>
        </a:spcAft>
        <a:buFont typeface="Arial" panose="020B0604020202020204" pitchFamily="34" charset="0"/>
        <a:buChar char="»"/>
        <a:defRPr sz="9500" kern="1200">
          <a:solidFill>
            <a:schemeClr val="tx1"/>
          </a:solidFill>
          <a:latin typeface="+mn-lt"/>
          <a:ea typeface="+mn-ea"/>
          <a:cs typeface="+mn-cs"/>
        </a:defRPr>
      </a:lvl5pPr>
      <a:lvl6pPr marL="11877624" indent="-1079784" algn="l" defTabSz="4319136"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4037192" indent="-1079784" algn="l" defTabSz="4319136"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96760" indent="-1079784" algn="l" defTabSz="4319136"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356328" indent="-1079784" algn="l" defTabSz="4319136"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sr-Latn-CS"/>
      </a:defPPr>
      <a:lvl1pPr marL="0" algn="l" defTabSz="4319136" rtl="0" eaLnBrk="1" latinLnBrk="0" hangingPunct="1">
        <a:defRPr sz="8400" kern="1200">
          <a:solidFill>
            <a:schemeClr val="tx1"/>
          </a:solidFill>
          <a:latin typeface="+mn-lt"/>
          <a:ea typeface="+mn-ea"/>
          <a:cs typeface="+mn-cs"/>
        </a:defRPr>
      </a:lvl1pPr>
      <a:lvl2pPr marL="2159568" algn="l" defTabSz="4319136" rtl="0" eaLnBrk="1" latinLnBrk="0" hangingPunct="1">
        <a:defRPr sz="8400" kern="1200">
          <a:solidFill>
            <a:schemeClr val="tx1"/>
          </a:solidFill>
          <a:latin typeface="+mn-lt"/>
          <a:ea typeface="+mn-ea"/>
          <a:cs typeface="+mn-cs"/>
        </a:defRPr>
      </a:lvl2pPr>
      <a:lvl3pPr marL="4319136" algn="l" defTabSz="4319136" rtl="0" eaLnBrk="1" latinLnBrk="0" hangingPunct="1">
        <a:defRPr sz="8400" kern="1200">
          <a:solidFill>
            <a:schemeClr val="tx1"/>
          </a:solidFill>
          <a:latin typeface="+mn-lt"/>
          <a:ea typeface="+mn-ea"/>
          <a:cs typeface="+mn-cs"/>
        </a:defRPr>
      </a:lvl3pPr>
      <a:lvl4pPr marL="6478704" algn="l" defTabSz="4319136" rtl="0" eaLnBrk="1" latinLnBrk="0" hangingPunct="1">
        <a:defRPr sz="8400" kern="1200">
          <a:solidFill>
            <a:schemeClr val="tx1"/>
          </a:solidFill>
          <a:latin typeface="+mn-lt"/>
          <a:ea typeface="+mn-ea"/>
          <a:cs typeface="+mn-cs"/>
        </a:defRPr>
      </a:lvl4pPr>
      <a:lvl5pPr marL="8638272" algn="l" defTabSz="4319136" rtl="0" eaLnBrk="1" latinLnBrk="0" hangingPunct="1">
        <a:defRPr sz="8400" kern="1200">
          <a:solidFill>
            <a:schemeClr val="tx1"/>
          </a:solidFill>
          <a:latin typeface="+mn-lt"/>
          <a:ea typeface="+mn-ea"/>
          <a:cs typeface="+mn-cs"/>
        </a:defRPr>
      </a:lvl5pPr>
      <a:lvl6pPr marL="10797840" algn="l" defTabSz="4319136" rtl="0" eaLnBrk="1" latinLnBrk="0" hangingPunct="1">
        <a:defRPr sz="8400" kern="1200">
          <a:solidFill>
            <a:schemeClr val="tx1"/>
          </a:solidFill>
          <a:latin typeface="+mn-lt"/>
          <a:ea typeface="+mn-ea"/>
          <a:cs typeface="+mn-cs"/>
        </a:defRPr>
      </a:lvl6pPr>
      <a:lvl7pPr marL="12957408" algn="l" defTabSz="4319136" rtl="0" eaLnBrk="1" latinLnBrk="0" hangingPunct="1">
        <a:defRPr sz="8400" kern="1200">
          <a:solidFill>
            <a:schemeClr val="tx1"/>
          </a:solidFill>
          <a:latin typeface="+mn-lt"/>
          <a:ea typeface="+mn-ea"/>
          <a:cs typeface="+mn-cs"/>
        </a:defRPr>
      </a:lvl7pPr>
      <a:lvl8pPr marL="15116976" algn="l" defTabSz="4319136" rtl="0" eaLnBrk="1" latinLnBrk="0" hangingPunct="1">
        <a:defRPr sz="8400" kern="1200">
          <a:solidFill>
            <a:schemeClr val="tx1"/>
          </a:solidFill>
          <a:latin typeface="+mn-lt"/>
          <a:ea typeface="+mn-ea"/>
          <a:cs typeface="+mn-cs"/>
        </a:defRPr>
      </a:lvl8pPr>
      <a:lvl9pPr marL="17276544" algn="l" defTabSz="4319136" rtl="0" eaLnBrk="1" latinLnBrk="0" hangingPunct="1">
        <a:defRPr sz="8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hyperlink" Target="https://www.cipd.co.uk/knowledge/culture/well-being/supporting-mental-health-workplace-return" TargetMode="External"/><Relationship Id="rId13" Type="http://schemas.openxmlformats.org/officeDocument/2006/relationships/hyperlink" Target="https://www.ilo.org/wcmsp5/groups/public/---ed_protect/---protrav/---travail/documents/publication/wcms_751232.pdf" TargetMode="External"/><Relationship Id="rId18" Type="http://schemas.openxmlformats.org/officeDocument/2006/relationships/hyperlink" Target="https://www.who.int/docs/default-source/coronaviruse/covid19-stigma-guide.pdf" TargetMode="External"/><Relationship Id="rId3" Type="http://schemas.openxmlformats.org/officeDocument/2006/relationships/image" Target="../media/image3.jpeg"/><Relationship Id="rId7" Type="http://schemas.openxmlformats.org/officeDocument/2006/relationships/hyperlink" Target="http://workplacementalhealth.org/getmedia/fd8a9b98-b491-4666-8f27-2bf59b00e475/Working-Remotely-During-COVID-19-CWMH-Guide" TargetMode="External"/><Relationship Id="rId12" Type="http://schemas.openxmlformats.org/officeDocument/2006/relationships/hyperlink" Target="https://www.ilo.org/global/topics/safety-and-health-at-work/events-training/events-meetings/world-day-safety-health-at-work/WCMS_742463/lang--en/index.htm" TargetMode="External"/><Relationship Id="rId17" Type="http://schemas.openxmlformats.org/officeDocument/2006/relationships/hyperlink" Target="https://www.who.int/emergencies/diseases/managing-epidemics-interactive.pdf?ua=1" TargetMode="External"/><Relationship Id="rId2" Type="http://schemas.openxmlformats.org/officeDocument/2006/relationships/notesSlide" Target="../notesSlides/notesSlide14.xml"/><Relationship Id="rId16" Type="http://schemas.openxmlformats.org/officeDocument/2006/relationships/hyperlink" Target="https://www.who.int/docs/default-source/coronaviruse/mental-health-considerations.pdf?sfvrsn=6d3578af_2" TargetMode="External"/><Relationship Id="rId1" Type="http://schemas.openxmlformats.org/officeDocument/2006/relationships/slideLayout" Target="../slideLayouts/slideLayout7.xml"/><Relationship Id="rId6" Type="http://schemas.openxmlformats.org/officeDocument/2006/relationships/hyperlink" Target="https://www.cdc.gov/coronavirus/2019-ncov/community/mental-health-non-healthcare.html" TargetMode="External"/><Relationship Id="rId11" Type="http://schemas.openxmlformats.org/officeDocument/2006/relationships/hyperlink" Target="https://www.ilo.org/global/topics/safety-and-health-at-work/resources-library/publications/WCMS_748638/lang--en/index.htm" TargetMode="External"/><Relationship Id="rId5" Type="http://schemas.openxmlformats.org/officeDocument/2006/relationships/hyperlink" Target="https://cfch.com.au/2020/03/16/covid19-psychosocial-risks-workplace/" TargetMode="External"/><Relationship Id="rId15" Type="http://schemas.openxmlformats.org/officeDocument/2006/relationships/hyperlink" Target="https://oshwiki.eu/wiki/COVID-19:_Back_to_the_workplace_-_Adapting_workplaces_and_protecting_workers#Construction" TargetMode="External"/><Relationship Id="rId10" Type="http://schemas.openxmlformats.org/officeDocument/2006/relationships/hyperlink" Target="http://psiholoska-komora.hr/static/documents/HPK-Koronavirus_i_mentalno_zdravlje.pdf" TargetMode="External"/><Relationship Id="rId4" Type="http://schemas.openxmlformats.org/officeDocument/2006/relationships/hyperlink" Target="https://www.ccohs.ca/images/products/pandemiccovid19/pdf/preventing_stigma.pdf" TargetMode="External"/><Relationship Id="rId9" Type="http://schemas.openxmlformats.org/officeDocument/2006/relationships/hyperlink" Target="https://www.hse.gov.uk/news/assets/docs/talking-with-your-workers.pdf" TargetMode="External"/><Relationship Id="rId14" Type="http://schemas.openxmlformats.org/officeDocument/2006/relationships/hyperlink" Target="https://oshwiki.eu/wiki/Practical_tips_to_make_home-based_telework_as_healthy,_safe_and_effective_as_possibl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alphaModFix amt="60000"/>
            <a:lum/>
          </a:blip>
          <a:srcRect/>
          <a:stretch>
            <a:fillRect l="-50000" r="-50000"/>
          </a:stretch>
        </a:blipFill>
        <a:effectLst/>
      </p:bgPr>
    </p:bg>
    <p:spTree>
      <p:nvGrpSpPr>
        <p:cNvPr id="1" name=""/>
        <p:cNvGrpSpPr/>
        <p:nvPr/>
      </p:nvGrpSpPr>
      <p:grpSpPr>
        <a:xfrm>
          <a:off x="0" y="0"/>
          <a:ext cx="0" cy="0"/>
          <a:chOff x="0" y="0"/>
          <a:chExt cx="0" cy="0"/>
        </a:xfrm>
      </p:grpSpPr>
      <p:sp>
        <p:nvSpPr>
          <p:cNvPr id="4099" name="Rectangle 37"/>
          <p:cNvSpPr>
            <a:spLocks noChangeArrowheads="1"/>
          </p:cNvSpPr>
          <p:nvPr/>
        </p:nvSpPr>
        <p:spPr bwMode="auto">
          <a:xfrm>
            <a:off x="0" y="0"/>
            <a:ext cx="32404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ltLang="sr-Latn-RS"/>
          </a:p>
        </p:txBody>
      </p:sp>
      <p:sp>
        <p:nvSpPr>
          <p:cNvPr id="4100" name="Rectangle 38"/>
          <p:cNvSpPr>
            <a:spLocks noChangeArrowheads="1"/>
          </p:cNvSpPr>
          <p:nvPr/>
        </p:nvSpPr>
        <p:spPr bwMode="auto">
          <a:xfrm>
            <a:off x="457200" y="457200"/>
            <a:ext cx="32404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hr-HR" altLang="sr-Latn-RS" i="1">
                <a:latin typeface="Times New Roman" panose="02020603050405020304" pitchFamily="18" charset="0"/>
                <a:cs typeface="Times New Roman" panose="02020603050405020304" pitchFamily="18" charset="0"/>
              </a:rPr>
              <a:t>  </a:t>
            </a:r>
            <a:endParaRPr lang="hr-HR" altLang="sr-Latn-RS"/>
          </a:p>
        </p:txBody>
      </p:sp>
      <p:sp>
        <p:nvSpPr>
          <p:cNvPr id="2" name="Rectangle 1"/>
          <p:cNvSpPr/>
          <p:nvPr/>
        </p:nvSpPr>
        <p:spPr>
          <a:xfrm>
            <a:off x="12241585" y="18434348"/>
            <a:ext cx="19117692" cy="10225136"/>
          </a:xfrm>
          <a:prstGeom prst="rect">
            <a:avLst/>
          </a:prstGeom>
          <a:noFill/>
          <a:ln w="76200"/>
        </p:spPr>
        <p:style>
          <a:lnRef idx="2">
            <a:schemeClr val="accent2"/>
          </a:lnRef>
          <a:fillRef idx="1">
            <a:schemeClr val="lt1"/>
          </a:fillRef>
          <a:effectRef idx="0">
            <a:schemeClr val="accent2"/>
          </a:effectRef>
          <a:fontRef idx="minor">
            <a:schemeClr val="dk1"/>
          </a:fontRef>
        </p:style>
        <p:txBody>
          <a:bodyPr anchor="ctr"/>
          <a:lstStyle/>
          <a:p>
            <a:pPr algn="ctr">
              <a:defRPr/>
            </a:pPr>
            <a:endParaRPr lang="hr-HR" sz="8800" b="1" dirty="0"/>
          </a:p>
          <a:p>
            <a:pPr algn="ctr">
              <a:defRPr/>
            </a:pPr>
            <a:endParaRPr lang="hr-HR" sz="8800" b="1" dirty="0"/>
          </a:p>
          <a:p>
            <a:pPr algn="ctr">
              <a:defRPr/>
            </a:pPr>
            <a:r>
              <a:rPr lang="hr-HR" sz="8800" b="1" dirty="0" smtClean="0"/>
              <a:t>OČUVANJE MENTALNOG ZDRAVLJA </a:t>
            </a:r>
            <a:endParaRPr lang="hr-HR" sz="8800" b="1" dirty="0"/>
          </a:p>
          <a:p>
            <a:pPr algn="ctr">
              <a:defRPr/>
            </a:pPr>
            <a:r>
              <a:rPr lang="hr-HR" sz="8800" b="1" dirty="0"/>
              <a:t> NA RADNOM MJESTU </a:t>
            </a:r>
          </a:p>
          <a:p>
            <a:pPr algn="ctr">
              <a:defRPr/>
            </a:pPr>
            <a:r>
              <a:rPr lang="hr-HR" sz="8800" b="1" dirty="0" smtClean="0"/>
              <a:t>ZA </a:t>
            </a:r>
            <a:r>
              <a:rPr lang="hr-HR" sz="8800" b="1" dirty="0"/>
              <a:t>VRIJEME </a:t>
            </a:r>
            <a:r>
              <a:rPr lang="hr-HR" sz="8800" b="1" dirty="0" smtClean="0"/>
              <a:t>PANDEMIJE</a:t>
            </a:r>
          </a:p>
          <a:p>
            <a:pPr algn="ctr">
              <a:defRPr/>
            </a:pPr>
            <a:r>
              <a:rPr lang="hr-HR" sz="8800" b="1" dirty="0" smtClean="0"/>
              <a:t>COVID-19</a:t>
            </a:r>
            <a:endParaRPr lang="hr-HR" sz="8800" b="1" dirty="0"/>
          </a:p>
          <a:p>
            <a:pPr algn="ctr">
              <a:defRPr/>
            </a:pPr>
            <a:endParaRPr lang="hr-HR" sz="8800" b="1" dirty="0"/>
          </a:p>
          <a:p>
            <a:pPr algn="ctr">
              <a:defRPr/>
            </a:pPr>
            <a:endParaRPr lang="hr-HR" sz="6000" dirty="0"/>
          </a:p>
        </p:txBody>
      </p:sp>
      <p:sp>
        <p:nvSpPr>
          <p:cNvPr id="9" name="Rectangle 8"/>
          <p:cNvSpPr/>
          <p:nvPr/>
        </p:nvSpPr>
        <p:spPr>
          <a:xfrm>
            <a:off x="2312146" y="34924180"/>
            <a:ext cx="12529392" cy="2880320"/>
          </a:xfrm>
          <a:prstGeom prst="rect">
            <a:avLst/>
          </a:prstGeom>
          <a:noFill/>
          <a:ln>
            <a:noFill/>
          </a:ln>
          <a:effectLst>
            <a:softEdge rad="12700"/>
          </a:effectLst>
        </p:spPr>
        <p:style>
          <a:lnRef idx="2">
            <a:schemeClr val="dk1"/>
          </a:lnRef>
          <a:fillRef idx="1">
            <a:schemeClr val="lt1"/>
          </a:fillRef>
          <a:effectRef idx="0">
            <a:schemeClr val="dk1"/>
          </a:effectRef>
          <a:fontRef idx="minor">
            <a:schemeClr val="dk1"/>
          </a:fontRef>
        </p:style>
        <p:txBody>
          <a:bodyPr anchor="ctr"/>
          <a:lstStyle/>
          <a:p>
            <a:pPr algn="ctr">
              <a:defRPr/>
            </a:pPr>
            <a:r>
              <a:rPr lang="hr-HR" sz="8000" b="1" dirty="0"/>
              <a:t>SMJERNICA ZA </a:t>
            </a:r>
            <a:r>
              <a:rPr lang="hr-HR" sz="8000" b="1" dirty="0" smtClean="0"/>
              <a:t>POSLODAVCE I RADNIKE </a:t>
            </a:r>
            <a:endParaRPr lang="hr-HR" sz="8000" b="1" dirty="0"/>
          </a:p>
        </p:txBody>
      </p:sp>
      <p:pic>
        <p:nvPicPr>
          <p:cNvPr id="4" name="Picture 3"/>
          <p:cNvPicPr>
            <a:picLocks noChangeAspect="1"/>
          </p:cNvPicPr>
          <p:nvPr/>
        </p:nvPicPr>
        <p:blipFill>
          <a:blip r:embed="rId4"/>
          <a:stretch>
            <a:fillRect/>
          </a:stretch>
        </p:blipFill>
        <p:spPr>
          <a:xfrm>
            <a:off x="23489883" y="-1660"/>
            <a:ext cx="8914167" cy="4968552"/>
          </a:xfrm>
          <a:prstGeom prst="rect">
            <a:avLst/>
          </a:prstGeom>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l="-3000" r="-3000"/>
          </a:stretch>
        </a:blipFill>
        <a:effectLst/>
      </p:bgPr>
    </p:bg>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081C2B8-8C76-4DC6-9A69-70F754797D3D}" type="slidenum">
              <a:rPr lang="hr-HR" altLang="sr-Latn-RS" smtClean="0"/>
              <a:pPr/>
              <a:t>10</a:t>
            </a:fld>
            <a:endParaRPr lang="hr-HR" altLang="sr-Latn-RS" smtClean="0"/>
          </a:p>
        </p:txBody>
      </p:sp>
      <p:pic>
        <p:nvPicPr>
          <p:cNvPr id="1024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746641" y="1584500"/>
            <a:ext cx="6018212"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64321" y="2484576"/>
            <a:ext cx="16345816" cy="3209188"/>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hr-HR" sz="7200" b="1" i="1" dirty="0"/>
              <a:t>RAD OD KUĆE</a:t>
            </a:r>
          </a:p>
        </p:txBody>
      </p:sp>
      <p:sp>
        <p:nvSpPr>
          <p:cNvPr id="2" name="Rectangle 1"/>
          <p:cNvSpPr/>
          <p:nvPr/>
        </p:nvSpPr>
        <p:spPr>
          <a:xfrm>
            <a:off x="1728417" y="7219551"/>
            <a:ext cx="27651072" cy="3877985"/>
          </a:xfrm>
          <a:prstGeom prst="rect">
            <a:avLst/>
          </a:prstGeom>
        </p:spPr>
        <p:txBody>
          <a:bodyPr wrap="square">
            <a:spAutoFit/>
          </a:bodyPr>
          <a:lstStyle/>
          <a:p>
            <a:pPr lvl="0" algn="ctr">
              <a:defRPr/>
            </a:pPr>
            <a:endParaRPr lang="hr-HR" sz="6600" dirty="0">
              <a:solidFill>
                <a:prstClr val="black"/>
              </a:solidFill>
              <a:latin typeface="Calibri"/>
            </a:endParaRPr>
          </a:p>
          <a:p>
            <a:pPr lvl="0" algn="ctr">
              <a:defRPr/>
            </a:pPr>
            <a:r>
              <a:rPr lang="hr-HR" sz="6000" dirty="0">
                <a:solidFill>
                  <a:prstClr val="black"/>
                </a:solidFill>
                <a:latin typeface="Calibri"/>
              </a:rPr>
              <a:t>Zbog trenutne situacije, u sklopu mjere socijalnog distanciranja, mnogi su radnici primorani raditi od kuće. Rad od kuće može </a:t>
            </a:r>
            <a:r>
              <a:rPr lang="hr-HR" sz="6000" dirty="0" smtClean="0">
                <a:solidFill>
                  <a:prstClr val="black"/>
                </a:solidFill>
                <a:latin typeface="Calibri"/>
              </a:rPr>
              <a:t>imati prednosti, </a:t>
            </a:r>
            <a:r>
              <a:rPr lang="hr-HR" sz="6000" dirty="0">
                <a:solidFill>
                  <a:prstClr val="black"/>
                </a:solidFill>
                <a:latin typeface="Calibri"/>
              </a:rPr>
              <a:t>međutim nosi sa sobom niz faktora koji mogu negativno djelovati na zdravlje i dobrobit radnika.  </a:t>
            </a:r>
          </a:p>
        </p:txBody>
      </p:sp>
      <p:graphicFrame>
        <p:nvGraphicFramePr>
          <p:cNvPr id="5" name="Table 4"/>
          <p:cNvGraphicFramePr>
            <a:graphicFrameLocks noGrp="1"/>
          </p:cNvGraphicFramePr>
          <p:nvPr>
            <p:extLst>
              <p:ext uri="{D42A27DB-BD31-4B8C-83A1-F6EECF244321}">
                <p14:modId xmlns:p14="http://schemas.microsoft.com/office/powerpoint/2010/main" val="4251064332"/>
              </p:ext>
            </p:extLst>
          </p:nvPr>
        </p:nvGraphicFramePr>
        <p:xfrm>
          <a:off x="0" y="12380256"/>
          <a:ext cx="32401531" cy="28301689"/>
        </p:xfrm>
        <a:graphic>
          <a:graphicData uri="http://schemas.openxmlformats.org/drawingml/2006/table">
            <a:tbl>
              <a:tblPr firstRow="1" bandRow="1">
                <a:tableStyleId>{21E4AEA4-8DFA-4A89-87EB-49C32662AFE0}</a:tableStyleId>
              </a:tblPr>
              <a:tblGrid>
                <a:gridCol w="4968391"/>
                <a:gridCol w="12124423"/>
                <a:gridCol w="15308717"/>
              </a:tblGrid>
              <a:tr h="1115345">
                <a:tc>
                  <a:txBody>
                    <a:bodyPr/>
                    <a:lstStyle/>
                    <a:p>
                      <a:endParaRPr lang="hr-HR" sz="6600" dirty="0"/>
                    </a:p>
                  </a:txBody>
                  <a:tcPr/>
                </a:tc>
                <a:tc>
                  <a:txBody>
                    <a:bodyPr/>
                    <a:lstStyle/>
                    <a:p>
                      <a:pPr algn="ctr"/>
                      <a:endParaRPr lang="hr-HR" sz="6000" dirty="0" smtClean="0"/>
                    </a:p>
                    <a:p>
                      <a:pPr algn="ctr"/>
                      <a:r>
                        <a:rPr lang="hr-HR" sz="6000" dirty="0" smtClean="0"/>
                        <a:t>PREDNOSTI </a:t>
                      </a:r>
                    </a:p>
                    <a:p>
                      <a:pPr algn="ctr"/>
                      <a:endParaRPr lang="hr-HR" sz="6000" dirty="0"/>
                    </a:p>
                  </a:txBody>
                  <a:tcPr/>
                </a:tc>
                <a:tc>
                  <a:txBody>
                    <a:bodyPr/>
                    <a:lstStyle/>
                    <a:p>
                      <a:pPr algn="ctr"/>
                      <a:endParaRPr lang="hr-HR" sz="6000" dirty="0" smtClean="0"/>
                    </a:p>
                    <a:p>
                      <a:pPr algn="ctr"/>
                      <a:r>
                        <a:rPr lang="hr-HR" sz="6000" dirty="0" smtClean="0"/>
                        <a:t>MANE </a:t>
                      </a:r>
                      <a:endParaRPr lang="hr-HR" sz="6000" dirty="0"/>
                    </a:p>
                  </a:txBody>
                  <a:tcPr/>
                </a:tc>
              </a:tr>
              <a:tr h="14313597">
                <a:tc>
                  <a:txBody>
                    <a:bodyPr/>
                    <a:lstStyle/>
                    <a:p>
                      <a:pPr algn="ctr"/>
                      <a:endParaRPr lang="hr-HR" sz="5400" dirty="0" smtClean="0"/>
                    </a:p>
                    <a:p>
                      <a:pPr algn="ctr"/>
                      <a:endParaRPr lang="hr-HR" sz="5400" dirty="0" smtClean="0"/>
                    </a:p>
                    <a:p>
                      <a:pPr algn="ctr"/>
                      <a:endParaRPr lang="hr-HR" sz="5400" dirty="0" smtClean="0"/>
                    </a:p>
                    <a:p>
                      <a:pPr algn="ctr"/>
                      <a:endParaRPr lang="hr-HR" sz="5400" dirty="0" smtClean="0"/>
                    </a:p>
                    <a:p>
                      <a:pPr algn="ctr"/>
                      <a:endParaRPr lang="hr-HR" sz="5400" dirty="0" smtClean="0"/>
                    </a:p>
                    <a:p>
                      <a:pPr algn="ctr"/>
                      <a:endParaRPr lang="hr-HR" sz="5400" dirty="0" smtClean="0"/>
                    </a:p>
                    <a:p>
                      <a:pPr algn="ctr"/>
                      <a:endParaRPr lang="hr-HR" sz="5400" dirty="0" smtClean="0"/>
                    </a:p>
                    <a:p>
                      <a:pPr algn="ctr"/>
                      <a:r>
                        <a:rPr lang="hr-HR" sz="5400" b="1" dirty="0" smtClean="0"/>
                        <a:t>RADNIK</a:t>
                      </a:r>
                      <a:r>
                        <a:rPr lang="hr-HR" sz="5400" dirty="0" smtClean="0"/>
                        <a:t> </a:t>
                      </a:r>
                      <a:endParaRPr lang="hr-HR" sz="5400" dirty="0"/>
                    </a:p>
                  </a:txBody>
                  <a:tcPr/>
                </a:tc>
                <a:tc>
                  <a:txBody>
                    <a:bodyPr/>
                    <a:lstStyle/>
                    <a:p>
                      <a:pPr marL="685800" indent="-685800">
                        <a:buFont typeface="Arial" panose="020B0604020202020204" pitchFamily="34" charset="0"/>
                        <a:buChar char="•"/>
                      </a:pPr>
                      <a:r>
                        <a:rPr lang="hr-HR" sz="5400" dirty="0" smtClean="0">
                          <a:latin typeface="+mn-lt"/>
                        </a:rPr>
                        <a:t> poboljšanje ravnoteže  između posla i  </a:t>
                      </a:r>
                    </a:p>
                    <a:p>
                      <a:pPr marL="0" indent="0">
                        <a:buFont typeface="Arial" panose="020B0604020202020204" pitchFamily="34" charset="0"/>
                        <a:buNone/>
                      </a:pPr>
                      <a:r>
                        <a:rPr lang="hr-HR" sz="5400" baseline="0" dirty="0" smtClean="0">
                          <a:latin typeface="+mn-lt"/>
                        </a:rPr>
                        <a:t>     </a:t>
                      </a:r>
                      <a:r>
                        <a:rPr lang="hr-HR" sz="5400" dirty="0" smtClean="0">
                          <a:latin typeface="+mn-lt"/>
                        </a:rPr>
                        <a:t>života </a:t>
                      </a:r>
                    </a:p>
                    <a:p>
                      <a:pPr marL="685800" indent="-685800">
                        <a:buFont typeface="Arial" panose="020B0604020202020204" pitchFamily="34" charset="0"/>
                        <a:buChar char="•"/>
                      </a:pPr>
                      <a:r>
                        <a:rPr lang="hr-HR" sz="5400" baseline="0" dirty="0" smtClean="0">
                          <a:latin typeface="+mn-lt"/>
                        </a:rPr>
                        <a:t> </a:t>
                      </a:r>
                      <a:r>
                        <a:rPr lang="hr-HR" sz="5400" dirty="0" smtClean="0">
                          <a:latin typeface="+mn-lt"/>
                        </a:rPr>
                        <a:t>smanjenje vremena i troškova  </a:t>
                      </a:r>
                    </a:p>
                    <a:p>
                      <a:pPr marL="0" indent="0">
                        <a:buFont typeface="Arial" panose="020B0604020202020204" pitchFamily="34" charset="0"/>
                        <a:buNone/>
                      </a:pPr>
                      <a:r>
                        <a:rPr lang="hr-HR" sz="5400" baseline="0" dirty="0" smtClean="0">
                          <a:latin typeface="+mn-lt"/>
                        </a:rPr>
                        <a:t>      </a:t>
                      </a:r>
                      <a:r>
                        <a:rPr lang="hr-HR" sz="5400" dirty="0" smtClean="0">
                          <a:latin typeface="+mn-lt"/>
                        </a:rPr>
                        <a:t>putovanja  na posao (umora i stresa u   </a:t>
                      </a:r>
                    </a:p>
                    <a:p>
                      <a:pPr marL="0" indent="0">
                        <a:buFont typeface="Arial" panose="020B0604020202020204" pitchFamily="34" charset="0"/>
                        <a:buNone/>
                      </a:pPr>
                      <a:r>
                        <a:rPr lang="hr-HR" sz="5400" dirty="0" smtClean="0">
                          <a:latin typeface="+mn-lt"/>
                        </a:rPr>
                        <a:t>      vezi s prijevozom)</a:t>
                      </a:r>
                    </a:p>
                    <a:p>
                      <a:pPr marL="685800" indent="-685800">
                        <a:buFont typeface="Arial" panose="020B0604020202020204" pitchFamily="34" charset="0"/>
                        <a:buChar char="•"/>
                      </a:pPr>
                      <a:endParaRPr lang="hr-HR" sz="5400" dirty="0" smtClean="0">
                        <a:latin typeface="+mn-lt"/>
                      </a:endParaRPr>
                    </a:p>
                    <a:p>
                      <a:pPr marL="685800" indent="-685800">
                        <a:buFont typeface="Arial" panose="020B0604020202020204" pitchFamily="34" charset="0"/>
                        <a:buChar char="•"/>
                      </a:pPr>
                      <a:r>
                        <a:rPr lang="hr-HR" sz="5400" dirty="0" smtClean="0">
                          <a:latin typeface="+mn-lt"/>
                        </a:rPr>
                        <a:t> fleksibilni rasporedi i</a:t>
                      </a:r>
                      <a:r>
                        <a:rPr lang="hr-HR" sz="5400" baseline="0" dirty="0" smtClean="0">
                          <a:latin typeface="+mn-lt"/>
                        </a:rPr>
                        <a:t> </a:t>
                      </a:r>
                      <a:r>
                        <a:rPr lang="hr-HR" sz="5400" dirty="0" smtClean="0">
                          <a:latin typeface="+mn-lt"/>
                        </a:rPr>
                        <a:t>veća osobna  </a:t>
                      </a:r>
                    </a:p>
                    <a:p>
                      <a:pPr marL="0" indent="0">
                        <a:buFont typeface="Arial" panose="020B0604020202020204" pitchFamily="34" charset="0"/>
                        <a:buNone/>
                      </a:pPr>
                      <a:r>
                        <a:rPr lang="hr-HR" sz="5400" baseline="0" dirty="0" smtClean="0">
                          <a:latin typeface="+mn-lt"/>
                        </a:rPr>
                        <a:t>      </a:t>
                      </a:r>
                      <a:r>
                        <a:rPr lang="hr-HR" sz="5400" dirty="0" smtClean="0">
                          <a:latin typeface="+mn-lt"/>
                        </a:rPr>
                        <a:t>kontrola</a:t>
                      </a:r>
                      <a:r>
                        <a:rPr lang="hr-HR" sz="5400" baseline="0" dirty="0" smtClean="0">
                          <a:latin typeface="+mn-lt"/>
                        </a:rPr>
                        <a:t> nad upravljanjem radnim </a:t>
                      </a:r>
                    </a:p>
                    <a:p>
                      <a:pPr marL="0" indent="0">
                        <a:buFont typeface="Arial" panose="020B0604020202020204" pitchFamily="34" charset="0"/>
                        <a:buNone/>
                      </a:pPr>
                      <a:r>
                        <a:rPr lang="hr-HR" sz="5400" baseline="0" dirty="0" smtClean="0">
                          <a:latin typeface="+mn-lt"/>
                        </a:rPr>
                        <a:t>      vremenom</a:t>
                      </a:r>
                    </a:p>
                    <a:p>
                      <a:pPr marL="685800" indent="-685800">
                        <a:buFont typeface="Arial" panose="020B0604020202020204" pitchFamily="34" charset="0"/>
                        <a:buChar char="•"/>
                      </a:pPr>
                      <a:endParaRPr lang="hr-HR" sz="5400" dirty="0" smtClean="0">
                        <a:latin typeface="+mn-lt"/>
                      </a:endParaRPr>
                    </a:p>
                    <a:p>
                      <a:pPr marL="685800" indent="-685800">
                        <a:buFont typeface="Arial" panose="020B0604020202020204" pitchFamily="34" charset="0"/>
                        <a:buChar char="•"/>
                      </a:pPr>
                      <a:r>
                        <a:rPr lang="hr-HR" sz="5400" dirty="0" smtClean="0">
                          <a:latin typeface="+mn-lt"/>
                        </a:rPr>
                        <a:t> moguće povećanje autonomije na  </a:t>
                      </a:r>
                    </a:p>
                    <a:p>
                      <a:pPr marL="0" indent="0">
                        <a:buFont typeface="Arial" panose="020B0604020202020204" pitchFamily="34" charset="0"/>
                        <a:buNone/>
                      </a:pPr>
                      <a:r>
                        <a:rPr lang="hr-HR" sz="5400" baseline="0" dirty="0" smtClean="0">
                          <a:latin typeface="+mn-lt"/>
                        </a:rPr>
                        <a:t>      </a:t>
                      </a:r>
                      <a:r>
                        <a:rPr lang="hr-HR" sz="5400" dirty="0" smtClean="0">
                          <a:latin typeface="+mn-lt"/>
                        </a:rPr>
                        <a:t>poslu</a:t>
                      </a:r>
                    </a:p>
                    <a:p>
                      <a:pPr marL="685800" indent="-685800">
                        <a:buFont typeface="Arial" panose="020B0604020202020204" pitchFamily="34" charset="0"/>
                        <a:buChar char="•"/>
                      </a:pPr>
                      <a:endParaRPr lang="hr-HR" sz="5400" dirty="0" smtClean="0">
                        <a:latin typeface="+mn-lt"/>
                      </a:endParaRPr>
                    </a:p>
                    <a:p>
                      <a:pPr marL="685800" indent="-685800">
                        <a:buFont typeface="Arial" panose="020B0604020202020204" pitchFamily="34" charset="0"/>
                        <a:buChar char="•"/>
                      </a:pPr>
                      <a:r>
                        <a:rPr lang="hr-HR" sz="5400" dirty="0" smtClean="0">
                          <a:latin typeface="+mn-lt"/>
                        </a:rPr>
                        <a:t> veća mogućnost rada  u slučaju  </a:t>
                      </a:r>
                    </a:p>
                    <a:p>
                      <a:pPr marL="0" indent="0">
                        <a:buFont typeface="Arial" panose="020B0604020202020204" pitchFamily="34" charset="0"/>
                        <a:buNone/>
                      </a:pPr>
                      <a:r>
                        <a:rPr lang="hr-HR" sz="5400" baseline="0" dirty="0" smtClean="0">
                          <a:latin typeface="+mn-lt"/>
                        </a:rPr>
                        <a:t>     </a:t>
                      </a:r>
                      <a:r>
                        <a:rPr lang="hr-HR" sz="5400" dirty="0" smtClean="0">
                          <a:latin typeface="+mn-lt"/>
                        </a:rPr>
                        <a:t>smanjene pokretljivosti  (zbog bolesti </a:t>
                      </a:r>
                    </a:p>
                    <a:p>
                      <a:pPr marL="0" indent="0">
                        <a:buFont typeface="Arial" panose="020B0604020202020204" pitchFamily="34" charset="0"/>
                        <a:buNone/>
                      </a:pPr>
                      <a:r>
                        <a:rPr lang="hr-HR" sz="5400" dirty="0" smtClean="0">
                          <a:latin typeface="+mn-lt"/>
                        </a:rPr>
                        <a:t>     ili invaliditeta)</a:t>
                      </a:r>
                    </a:p>
                    <a:p>
                      <a:pPr>
                        <a:buFont typeface="Arial" panose="020B0604020202020204" pitchFamily="34" charset="0"/>
                        <a:buNone/>
                      </a:pPr>
                      <a:endParaRPr lang="hr-HR" sz="5400" dirty="0">
                        <a:latin typeface="+mn-lt"/>
                      </a:endParaRPr>
                    </a:p>
                  </a:txBody>
                  <a:tcPr/>
                </a:tc>
                <a:tc>
                  <a:txBody>
                    <a:bodyPr/>
                    <a:lstStyle/>
                    <a:p>
                      <a:pPr marL="685800" marR="0" lvl="0" indent="-685800" algn="l" defTabSz="4319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5400" dirty="0" smtClean="0">
                          <a:latin typeface="+mn-lt"/>
                        </a:rPr>
                        <a:t> poteškoće odvajanja plaćenog rada od privatnog </a:t>
                      </a:r>
                    </a:p>
                    <a:p>
                      <a:pPr marL="0" marR="0" lvl="0" indent="0" algn="l" defTabSz="4319136" rtl="0" eaLnBrk="1" fontAlgn="auto" latinLnBrk="0" hangingPunct="1">
                        <a:lnSpc>
                          <a:spcPct val="100000"/>
                        </a:lnSpc>
                        <a:spcBef>
                          <a:spcPts val="0"/>
                        </a:spcBef>
                        <a:spcAft>
                          <a:spcPts val="0"/>
                        </a:spcAft>
                        <a:buClrTx/>
                        <a:buSzTx/>
                        <a:buFont typeface="Arial" panose="020B0604020202020204" pitchFamily="34" charset="0"/>
                        <a:buNone/>
                        <a:tabLst/>
                        <a:defRPr/>
                      </a:pPr>
                      <a:r>
                        <a:rPr lang="hr-HR" sz="5400" baseline="0" dirty="0" smtClean="0">
                          <a:latin typeface="+mn-lt"/>
                        </a:rPr>
                        <a:t>      </a:t>
                      </a:r>
                      <a:r>
                        <a:rPr lang="hr-HR" sz="5400" dirty="0" smtClean="0">
                          <a:latin typeface="+mn-lt"/>
                        </a:rPr>
                        <a:t>života </a:t>
                      </a:r>
                    </a:p>
                    <a:p>
                      <a:pPr marL="685800" marR="0" lvl="0" indent="-685800" algn="l" defTabSz="4319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5400" dirty="0" smtClean="0">
                          <a:latin typeface="+mn-lt"/>
                        </a:rPr>
                        <a:t> izoliranost i nedostatak pristupa razmjeni  </a:t>
                      </a:r>
                    </a:p>
                    <a:p>
                      <a:pPr marL="0" marR="0" lvl="0" indent="0" algn="l" defTabSz="4319136" rtl="0" eaLnBrk="1" fontAlgn="auto" latinLnBrk="0" hangingPunct="1">
                        <a:lnSpc>
                          <a:spcPct val="100000"/>
                        </a:lnSpc>
                        <a:spcBef>
                          <a:spcPts val="0"/>
                        </a:spcBef>
                        <a:spcAft>
                          <a:spcPts val="0"/>
                        </a:spcAft>
                        <a:buClrTx/>
                        <a:buSzTx/>
                        <a:buFont typeface="Arial" panose="020B0604020202020204" pitchFamily="34" charset="0"/>
                        <a:buNone/>
                        <a:tabLst/>
                        <a:defRPr/>
                      </a:pPr>
                      <a:r>
                        <a:rPr lang="hr-HR" sz="5400" baseline="0" dirty="0" smtClean="0">
                          <a:latin typeface="+mn-lt"/>
                        </a:rPr>
                        <a:t>     </a:t>
                      </a:r>
                      <a:r>
                        <a:rPr lang="hr-HR" sz="5400" dirty="0" smtClean="0">
                          <a:latin typeface="+mn-lt"/>
                        </a:rPr>
                        <a:t> informacija koja se odvija na stalnom mjestu rada </a:t>
                      </a:r>
                    </a:p>
                    <a:p>
                      <a:pPr marL="685800" marR="0" lvl="0" indent="-685800" algn="l" defTabSz="4319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5400" dirty="0" smtClean="0">
                          <a:latin typeface="+mn-lt"/>
                        </a:rPr>
                        <a:t> promjene u prirodi socijalnih radnih odnosa  </a:t>
                      </a:r>
                    </a:p>
                    <a:p>
                      <a:pPr marL="0" marR="0" lvl="0" indent="0" algn="l" defTabSz="4319136" rtl="0" eaLnBrk="1" fontAlgn="auto" latinLnBrk="0" hangingPunct="1">
                        <a:lnSpc>
                          <a:spcPct val="100000"/>
                        </a:lnSpc>
                        <a:spcBef>
                          <a:spcPts val="0"/>
                        </a:spcBef>
                        <a:spcAft>
                          <a:spcPts val="0"/>
                        </a:spcAft>
                        <a:buClrTx/>
                        <a:buSzTx/>
                        <a:buFont typeface="Arial" panose="020B0604020202020204" pitchFamily="34" charset="0"/>
                        <a:buNone/>
                        <a:tabLst/>
                        <a:defRPr/>
                      </a:pPr>
                      <a:r>
                        <a:rPr lang="hr-HR" sz="5400" baseline="0" dirty="0" smtClean="0">
                          <a:latin typeface="+mn-lt"/>
                        </a:rPr>
                        <a:t>     </a:t>
                      </a:r>
                      <a:r>
                        <a:rPr lang="hr-HR" sz="5400" dirty="0" smtClean="0">
                          <a:latin typeface="+mn-lt"/>
                        </a:rPr>
                        <a:t> (kolege, nadređeni) zbog udaljenosti </a:t>
                      </a:r>
                    </a:p>
                    <a:p>
                      <a:pPr marL="685800" marR="0" lvl="0" indent="-685800" algn="l" defTabSz="4319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5400" dirty="0" smtClean="0">
                          <a:latin typeface="+mn-lt"/>
                        </a:rPr>
                        <a:t> dugo radno vrijeme (fleksibilni rasporedi mogu </a:t>
                      </a:r>
                    </a:p>
                    <a:p>
                      <a:pPr marL="0" marR="0" lvl="0" indent="0" algn="l" defTabSz="4319136" rtl="0" eaLnBrk="1" fontAlgn="auto" latinLnBrk="0" hangingPunct="1">
                        <a:lnSpc>
                          <a:spcPct val="100000"/>
                        </a:lnSpc>
                        <a:spcBef>
                          <a:spcPts val="0"/>
                        </a:spcBef>
                        <a:spcAft>
                          <a:spcPts val="0"/>
                        </a:spcAft>
                        <a:buClrTx/>
                        <a:buSzTx/>
                        <a:buFont typeface="Arial" panose="020B0604020202020204" pitchFamily="34" charset="0"/>
                        <a:buNone/>
                        <a:tabLst/>
                        <a:defRPr/>
                      </a:pPr>
                      <a:r>
                        <a:rPr lang="hr-HR" sz="5400" baseline="0" dirty="0" smtClean="0">
                          <a:latin typeface="+mn-lt"/>
                        </a:rPr>
                        <a:t>      </a:t>
                      </a:r>
                      <a:r>
                        <a:rPr lang="hr-HR" sz="5400" dirty="0" smtClean="0">
                          <a:latin typeface="+mn-lt"/>
                        </a:rPr>
                        <a:t>postati nedostatak ako radnik ne upravlja</a:t>
                      </a:r>
                      <a:r>
                        <a:rPr lang="hr-HR" sz="5400" baseline="0" dirty="0" smtClean="0">
                          <a:latin typeface="+mn-lt"/>
                        </a:rPr>
                        <a:t>  </a:t>
                      </a:r>
                    </a:p>
                    <a:p>
                      <a:pPr marL="0" marR="0" lvl="0" indent="0" algn="l" defTabSz="4319136" rtl="0" eaLnBrk="1" fontAlgn="auto" latinLnBrk="0" hangingPunct="1">
                        <a:lnSpc>
                          <a:spcPct val="100000"/>
                        </a:lnSpc>
                        <a:spcBef>
                          <a:spcPts val="0"/>
                        </a:spcBef>
                        <a:spcAft>
                          <a:spcPts val="0"/>
                        </a:spcAft>
                        <a:buClrTx/>
                        <a:buSzTx/>
                        <a:buFont typeface="Arial" panose="020B0604020202020204" pitchFamily="34" charset="0"/>
                        <a:buNone/>
                        <a:tabLst/>
                        <a:defRPr/>
                      </a:pPr>
                      <a:r>
                        <a:rPr lang="hr-HR" sz="5400" baseline="0" dirty="0" smtClean="0">
                          <a:latin typeface="+mn-lt"/>
                        </a:rPr>
                        <a:t>      dobro vremenom</a:t>
                      </a:r>
                      <a:r>
                        <a:rPr lang="hr-HR" sz="5400" dirty="0" smtClean="0">
                          <a:latin typeface="+mn-lt"/>
                        </a:rPr>
                        <a:t>) </a:t>
                      </a:r>
                    </a:p>
                    <a:p>
                      <a:pPr marL="685800" marR="0" lvl="0" indent="-685800" algn="l" defTabSz="4319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5400" dirty="0" smtClean="0">
                          <a:latin typeface="+mn-lt"/>
                        </a:rPr>
                        <a:t> obavljanje poslova izvan redovnog radnog</a:t>
                      </a:r>
                    </a:p>
                    <a:p>
                      <a:pPr marL="0" marR="0" lvl="0" indent="0" algn="l" defTabSz="4319136" rtl="0" eaLnBrk="1" fontAlgn="auto" latinLnBrk="0" hangingPunct="1">
                        <a:lnSpc>
                          <a:spcPct val="100000"/>
                        </a:lnSpc>
                        <a:spcBef>
                          <a:spcPts val="0"/>
                        </a:spcBef>
                        <a:spcAft>
                          <a:spcPts val="0"/>
                        </a:spcAft>
                        <a:buClrTx/>
                        <a:buSzTx/>
                        <a:buFont typeface="Arial" panose="020B0604020202020204" pitchFamily="34" charset="0"/>
                        <a:buNone/>
                        <a:tabLst/>
                        <a:defRPr/>
                      </a:pPr>
                      <a:r>
                        <a:rPr lang="hr-HR" sz="5400" baseline="0" dirty="0" smtClean="0">
                          <a:latin typeface="+mn-lt"/>
                        </a:rPr>
                        <a:t>      </a:t>
                      </a:r>
                      <a:r>
                        <a:rPr lang="hr-HR" sz="5400" dirty="0" smtClean="0">
                          <a:latin typeface="+mn-lt"/>
                        </a:rPr>
                        <a:t>vremena</a:t>
                      </a:r>
                    </a:p>
                    <a:p>
                      <a:pPr marL="685800" marR="0" lvl="0" indent="-685800" algn="l" defTabSz="4319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5400" dirty="0" smtClean="0">
                          <a:latin typeface="+mn-lt"/>
                        </a:rPr>
                        <a:t> nedostatak</a:t>
                      </a:r>
                      <a:r>
                        <a:rPr lang="hr-HR" sz="5400" baseline="0" dirty="0" smtClean="0">
                          <a:latin typeface="+mn-lt"/>
                        </a:rPr>
                        <a:t> podrške u slučaju problema </a:t>
                      </a:r>
                      <a:r>
                        <a:rPr lang="hr-HR" sz="5400" dirty="0" smtClean="0">
                          <a:latin typeface="+mn-lt"/>
                        </a:rPr>
                        <a:t>i  </a:t>
                      </a:r>
                    </a:p>
                    <a:p>
                      <a:pPr marL="0" marR="0" lvl="0" indent="0" algn="l" defTabSz="4319136" rtl="0" eaLnBrk="1" fontAlgn="auto" latinLnBrk="0" hangingPunct="1">
                        <a:lnSpc>
                          <a:spcPct val="100000"/>
                        </a:lnSpc>
                        <a:spcBef>
                          <a:spcPts val="0"/>
                        </a:spcBef>
                        <a:spcAft>
                          <a:spcPts val="0"/>
                        </a:spcAft>
                        <a:buClrTx/>
                        <a:buSzTx/>
                        <a:buFont typeface="Arial" panose="020B0604020202020204" pitchFamily="34" charset="0"/>
                        <a:buNone/>
                        <a:tabLst/>
                        <a:defRPr/>
                      </a:pPr>
                      <a:r>
                        <a:rPr lang="hr-HR" sz="5400" baseline="0" dirty="0" smtClean="0">
                          <a:latin typeface="+mn-lt"/>
                        </a:rPr>
                        <a:t>      </a:t>
                      </a:r>
                      <a:r>
                        <a:rPr lang="hr-HR" sz="5400" dirty="0" smtClean="0">
                          <a:latin typeface="+mn-lt"/>
                        </a:rPr>
                        <a:t>posljedični stres</a:t>
                      </a:r>
                    </a:p>
                    <a:p>
                      <a:pPr marL="685800" marR="0" lvl="0" indent="-685800" algn="l" defTabSz="4319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5400" dirty="0" smtClean="0">
                          <a:latin typeface="+mn-lt"/>
                        </a:rPr>
                        <a:t> mišićno-koštani poremećaj ukoliko kod kuće  </a:t>
                      </a:r>
                    </a:p>
                    <a:p>
                      <a:pPr marL="0" marR="0" lvl="0" indent="0" algn="l" defTabSz="4319136" rtl="0" eaLnBrk="1" fontAlgn="auto" latinLnBrk="0" hangingPunct="1">
                        <a:lnSpc>
                          <a:spcPct val="100000"/>
                        </a:lnSpc>
                        <a:spcBef>
                          <a:spcPts val="0"/>
                        </a:spcBef>
                        <a:spcAft>
                          <a:spcPts val="0"/>
                        </a:spcAft>
                        <a:buClrTx/>
                        <a:buSzTx/>
                        <a:buFont typeface="Arial" panose="020B0604020202020204" pitchFamily="34" charset="0"/>
                        <a:buNone/>
                        <a:tabLst/>
                        <a:defRPr/>
                      </a:pPr>
                      <a:r>
                        <a:rPr lang="hr-HR" sz="5400" dirty="0" smtClean="0">
                          <a:latin typeface="+mn-lt"/>
                        </a:rPr>
                        <a:t>      nisu osigurani ergonomski adekvatni uvjeti rada   </a:t>
                      </a:r>
                    </a:p>
                    <a:p>
                      <a:pPr marL="0" marR="0" lvl="0" indent="0" algn="l" defTabSz="4319136" rtl="0" eaLnBrk="1" fontAlgn="auto" latinLnBrk="0" hangingPunct="1">
                        <a:lnSpc>
                          <a:spcPct val="100000"/>
                        </a:lnSpc>
                        <a:spcBef>
                          <a:spcPts val="0"/>
                        </a:spcBef>
                        <a:spcAft>
                          <a:spcPts val="0"/>
                        </a:spcAft>
                        <a:buClrTx/>
                        <a:buSzTx/>
                        <a:buFont typeface="Arial" panose="020B0604020202020204" pitchFamily="34" charset="0"/>
                        <a:buNone/>
                        <a:tabLst/>
                        <a:defRPr/>
                      </a:pPr>
                      <a:r>
                        <a:rPr lang="hr-HR" sz="5400" dirty="0" smtClean="0">
                          <a:latin typeface="+mn-lt"/>
                        </a:rPr>
                        <a:t>      (stolac, računalo</a:t>
                      </a:r>
                      <a:r>
                        <a:rPr lang="hr-HR" sz="5400" baseline="0" dirty="0" smtClean="0">
                          <a:latin typeface="+mn-lt"/>
                        </a:rPr>
                        <a:t> i sl.) </a:t>
                      </a:r>
                      <a:endParaRPr lang="hr-HR" sz="5400" dirty="0" smtClean="0">
                        <a:latin typeface="+mn-lt"/>
                      </a:endParaRPr>
                    </a:p>
                    <a:p>
                      <a:endParaRPr lang="hr-HR" sz="5400" dirty="0">
                        <a:latin typeface="+mn-lt"/>
                      </a:endParaRPr>
                    </a:p>
                  </a:txBody>
                  <a:tcPr/>
                </a:tc>
              </a:tr>
              <a:tr h="11153452">
                <a:tc>
                  <a:txBody>
                    <a:bodyPr/>
                    <a:lstStyle/>
                    <a:p>
                      <a:pPr algn="ctr"/>
                      <a:endParaRPr lang="hr-HR" sz="5400" dirty="0" smtClean="0"/>
                    </a:p>
                    <a:p>
                      <a:pPr algn="ctr"/>
                      <a:endParaRPr lang="hr-HR" sz="5400" dirty="0" smtClean="0"/>
                    </a:p>
                    <a:p>
                      <a:pPr algn="ctr"/>
                      <a:endParaRPr lang="hr-HR" sz="5400" dirty="0" smtClean="0"/>
                    </a:p>
                    <a:p>
                      <a:pPr algn="ctr"/>
                      <a:endParaRPr lang="hr-HR" sz="5400" dirty="0" smtClean="0"/>
                    </a:p>
                    <a:p>
                      <a:pPr algn="ctr"/>
                      <a:endParaRPr lang="hr-HR" sz="5400" dirty="0" smtClean="0"/>
                    </a:p>
                    <a:p>
                      <a:pPr algn="ctr"/>
                      <a:endParaRPr lang="hr-HR" sz="5400" dirty="0" smtClean="0"/>
                    </a:p>
                    <a:p>
                      <a:pPr algn="ctr"/>
                      <a:r>
                        <a:rPr lang="hr-HR" sz="5400" b="1" dirty="0" smtClean="0"/>
                        <a:t>POSLODAVAC</a:t>
                      </a:r>
                      <a:endParaRPr lang="hr-HR" sz="5400" b="1" dirty="0"/>
                    </a:p>
                  </a:txBody>
                  <a:tcPr/>
                </a:tc>
                <a:tc>
                  <a:txBody>
                    <a:bodyPr/>
                    <a:lstStyle/>
                    <a:p>
                      <a:pPr marL="685800" indent="-685800">
                        <a:buFont typeface="Arial" panose="020B0604020202020204" pitchFamily="34" charset="0"/>
                        <a:buChar char="•"/>
                      </a:pPr>
                      <a:r>
                        <a:rPr lang="hr-HR" sz="5400" dirty="0" smtClean="0">
                          <a:latin typeface="+mn-lt"/>
                        </a:rPr>
                        <a:t> smanjeni rizik od nesreća/</a:t>
                      </a:r>
                      <a:r>
                        <a:rPr lang="hr-HR" sz="5400" baseline="0" dirty="0" smtClean="0">
                          <a:latin typeface="+mn-lt"/>
                        </a:rPr>
                        <a:t> ozljeda na </a:t>
                      </a:r>
                    </a:p>
                    <a:p>
                      <a:pPr marL="0" indent="0">
                        <a:buFont typeface="Arial" panose="020B0604020202020204" pitchFamily="34" charset="0"/>
                        <a:buNone/>
                      </a:pPr>
                      <a:r>
                        <a:rPr lang="hr-HR" sz="5400" baseline="0" dirty="0" smtClean="0">
                          <a:latin typeface="+mn-lt"/>
                        </a:rPr>
                        <a:t>      putu na posao </a:t>
                      </a:r>
                    </a:p>
                    <a:p>
                      <a:pPr marL="685800" indent="-685800">
                        <a:buFont typeface="Arial" panose="020B0604020202020204" pitchFamily="34" charset="0"/>
                        <a:buChar char="•"/>
                      </a:pPr>
                      <a:endParaRPr lang="hr-HR" sz="5400" baseline="0" dirty="0" smtClean="0">
                        <a:latin typeface="+mn-lt"/>
                      </a:endParaRPr>
                    </a:p>
                    <a:p>
                      <a:pPr marL="685800" indent="-685800">
                        <a:buFont typeface="Arial" panose="020B0604020202020204" pitchFamily="34" charset="0"/>
                        <a:buChar char="•"/>
                      </a:pPr>
                      <a:r>
                        <a:rPr lang="hr-HR" sz="5400" dirty="0" smtClean="0">
                          <a:latin typeface="+mn-lt"/>
                        </a:rPr>
                        <a:t> ušteda u uredskom prostoru i  </a:t>
                      </a:r>
                    </a:p>
                    <a:p>
                      <a:pPr marL="0" marR="0" lvl="0" indent="0" algn="l" defTabSz="4319136" rtl="0" eaLnBrk="1" fontAlgn="auto" latinLnBrk="0" hangingPunct="1">
                        <a:lnSpc>
                          <a:spcPct val="100000"/>
                        </a:lnSpc>
                        <a:spcBef>
                          <a:spcPts val="0"/>
                        </a:spcBef>
                        <a:spcAft>
                          <a:spcPts val="0"/>
                        </a:spcAft>
                        <a:buClrTx/>
                        <a:buSzTx/>
                        <a:buFont typeface="Arial" panose="020B0604020202020204" pitchFamily="34" charset="0"/>
                        <a:buNone/>
                        <a:tabLst/>
                        <a:defRPr/>
                      </a:pPr>
                      <a:r>
                        <a:rPr lang="hr-HR" sz="5400" baseline="0" dirty="0" smtClean="0">
                          <a:latin typeface="+mn-lt"/>
                        </a:rPr>
                        <a:t>      </a:t>
                      </a:r>
                      <a:r>
                        <a:rPr lang="hr-HR" sz="5400" dirty="0" smtClean="0">
                          <a:latin typeface="+mn-lt"/>
                        </a:rPr>
                        <a:t>povezanim troškovima</a:t>
                      </a:r>
                    </a:p>
                    <a:p>
                      <a:pPr marL="685800" marR="0" lvl="0" indent="-685800" algn="l" defTabSz="431913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r-HR" sz="5400" dirty="0" smtClean="0">
                        <a:latin typeface="+mn-lt"/>
                      </a:endParaRPr>
                    </a:p>
                    <a:p>
                      <a:pPr marL="685800" marR="0" lvl="0" indent="-685800" algn="l" defTabSz="4319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5400" dirty="0" smtClean="0">
                          <a:latin typeface="+mn-lt"/>
                        </a:rPr>
                        <a:t>povećana fleksibilnost poslovnih   </a:t>
                      </a:r>
                    </a:p>
                    <a:p>
                      <a:pPr marL="0" marR="0" lvl="0" indent="0" algn="l" defTabSz="4319136" rtl="0" eaLnBrk="1" fontAlgn="auto" latinLnBrk="0" hangingPunct="1">
                        <a:lnSpc>
                          <a:spcPct val="100000"/>
                        </a:lnSpc>
                        <a:spcBef>
                          <a:spcPts val="0"/>
                        </a:spcBef>
                        <a:spcAft>
                          <a:spcPts val="0"/>
                        </a:spcAft>
                        <a:buClrTx/>
                        <a:buSzTx/>
                        <a:buFont typeface="Arial" panose="020B0604020202020204" pitchFamily="34" charset="0"/>
                        <a:buNone/>
                        <a:tabLst/>
                        <a:defRPr/>
                      </a:pPr>
                      <a:r>
                        <a:rPr lang="hr-HR" sz="5400" baseline="0" dirty="0" smtClean="0">
                          <a:latin typeface="+mn-lt"/>
                        </a:rPr>
                        <a:t>     </a:t>
                      </a:r>
                      <a:r>
                        <a:rPr lang="hr-HR" sz="5400" dirty="0" smtClean="0">
                          <a:latin typeface="+mn-lt"/>
                        </a:rPr>
                        <a:t>aktivnosti i usluga</a:t>
                      </a:r>
                      <a:endParaRPr lang="en-US" sz="5400" dirty="0" smtClean="0">
                        <a:latin typeface="+mn-lt"/>
                      </a:endParaRPr>
                    </a:p>
                    <a:p>
                      <a:pPr marL="685800" indent="-685800">
                        <a:buFont typeface="Arial" panose="020B0604020202020204" pitchFamily="34" charset="0"/>
                        <a:buChar char="•"/>
                      </a:pPr>
                      <a:endParaRPr lang="hr-HR" sz="5400" dirty="0" smtClean="0">
                        <a:latin typeface="+mn-lt"/>
                      </a:endParaRPr>
                    </a:p>
                    <a:p>
                      <a:pPr marL="685800" indent="-685800">
                        <a:buFont typeface="Arial" panose="020B0604020202020204" pitchFamily="34" charset="0"/>
                        <a:buChar char="•"/>
                      </a:pPr>
                      <a:r>
                        <a:rPr lang="hr-HR" sz="5400" dirty="0" smtClean="0">
                          <a:latin typeface="+mn-lt"/>
                        </a:rPr>
                        <a:t> povećana atraktivnost tvrtke: </a:t>
                      </a:r>
                    </a:p>
                    <a:p>
                      <a:pPr marL="0" indent="0">
                        <a:buFont typeface="Arial" panose="020B0604020202020204" pitchFamily="34" charset="0"/>
                        <a:buNone/>
                      </a:pPr>
                      <a:r>
                        <a:rPr lang="hr-HR" sz="5400" dirty="0" smtClean="0">
                          <a:latin typeface="+mn-lt"/>
                        </a:rPr>
                        <a:t>     privlačenje i zadržavanje kvalificiranih  </a:t>
                      </a:r>
                    </a:p>
                    <a:p>
                      <a:pPr marL="0" indent="0">
                        <a:buFont typeface="Arial" panose="020B0604020202020204" pitchFamily="34" charset="0"/>
                        <a:buNone/>
                      </a:pPr>
                      <a:r>
                        <a:rPr lang="hr-HR" sz="5400" dirty="0" smtClean="0">
                          <a:latin typeface="+mn-lt"/>
                        </a:rPr>
                        <a:t>     radnika</a:t>
                      </a:r>
                    </a:p>
                    <a:p>
                      <a:endParaRPr lang="hr-HR" sz="6600" dirty="0">
                        <a:latin typeface="+mn-lt"/>
                      </a:endParaRPr>
                    </a:p>
                  </a:txBody>
                  <a:tcPr/>
                </a:tc>
                <a:tc>
                  <a:txBody>
                    <a:bodyPr/>
                    <a:lstStyle/>
                    <a:p>
                      <a:pPr marL="685800" marR="0" lvl="0" indent="-685800" algn="l" defTabSz="4319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5400" dirty="0" smtClean="0">
                          <a:latin typeface="+mn-lt"/>
                        </a:rPr>
                        <a:t>povećan rizik za zdravlje</a:t>
                      </a:r>
                      <a:r>
                        <a:rPr lang="hr-HR" sz="5400" baseline="0" dirty="0" smtClean="0">
                          <a:latin typeface="+mn-lt"/>
                        </a:rPr>
                        <a:t> i sigurnost</a:t>
                      </a:r>
                      <a:r>
                        <a:rPr lang="hr-HR" sz="5400" dirty="0" smtClean="0">
                          <a:latin typeface="+mn-lt"/>
                        </a:rPr>
                        <a:t> ako se ne provode procjena rizika</a:t>
                      </a:r>
                    </a:p>
                    <a:p>
                      <a:pPr marL="0" marR="0" lvl="0" indent="0" algn="l" defTabSz="4319136" rtl="0" eaLnBrk="1" fontAlgn="auto" latinLnBrk="0" hangingPunct="1">
                        <a:lnSpc>
                          <a:spcPct val="100000"/>
                        </a:lnSpc>
                        <a:spcBef>
                          <a:spcPts val="0"/>
                        </a:spcBef>
                        <a:spcAft>
                          <a:spcPts val="0"/>
                        </a:spcAft>
                        <a:buClrTx/>
                        <a:buSzTx/>
                        <a:buFont typeface="Arial" panose="020B0604020202020204" pitchFamily="34" charset="0"/>
                        <a:buNone/>
                        <a:tabLst/>
                        <a:defRPr/>
                      </a:pPr>
                      <a:endParaRPr lang="hr-HR" sz="5400" dirty="0" smtClean="0">
                        <a:latin typeface="+mn-lt"/>
                      </a:endParaRPr>
                    </a:p>
                    <a:p>
                      <a:pPr marL="685800" marR="0" lvl="0" indent="-685800" algn="l" defTabSz="4319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5400" dirty="0" smtClean="0">
                          <a:latin typeface="+mn-lt"/>
                        </a:rPr>
                        <a:t>teži nadzor radnika uz</a:t>
                      </a:r>
                      <a:r>
                        <a:rPr lang="hr-HR" sz="5400" baseline="0" dirty="0" smtClean="0">
                          <a:latin typeface="+mn-lt"/>
                        </a:rPr>
                        <a:t> potrebu</a:t>
                      </a:r>
                      <a:r>
                        <a:rPr lang="hr-HR" sz="5400" dirty="0" smtClean="0">
                          <a:latin typeface="+mn-lt"/>
                        </a:rPr>
                        <a:t> za pronalaženjem novih oblika upravljanja timovima</a:t>
                      </a:r>
                    </a:p>
                    <a:p>
                      <a:pPr marL="0" marR="0" lvl="0" indent="0" algn="l" defTabSz="4319136" rtl="0" eaLnBrk="1" fontAlgn="auto" latinLnBrk="0" hangingPunct="1">
                        <a:lnSpc>
                          <a:spcPct val="100000"/>
                        </a:lnSpc>
                        <a:spcBef>
                          <a:spcPts val="0"/>
                        </a:spcBef>
                        <a:spcAft>
                          <a:spcPts val="0"/>
                        </a:spcAft>
                        <a:buClrTx/>
                        <a:buSzTx/>
                        <a:buFont typeface="Arial" panose="020B0604020202020204" pitchFamily="34" charset="0"/>
                        <a:buNone/>
                        <a:tabLst/>
                        <a:defRPr/>
                      </a:pPr>
                      <a:endParaRPr lang="hr-HR" sz="5400" dirty="0" smtClean="0">
                        <a:latin typeface="+mn-lt"/>
                      </a:endParaRPr>
                    </a:p>
                    <a:p>
                      <a:pPr marL="685800" marR="0" lvl="0" indent="-685800" algn="l" defTabSz="4319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5400" dirty="0" smtClean="0">
                          <a:latin typeface="+mn-lt"/>
                        </a:rPr>
                        <a:t>poteškoće u pružanju potrebne podrške radnicima</a:t>
                      </a:r>
                    </a:p>
                    <a:p>
                      <a:pPr marL="0" marR="0" lvl="0" indent="0" algn="l" defTabSz="4319136" rtl="0" eaLnBrk="1" fontAlgn="auto" latinLnBrk="0" hangingPunct="1">
                        <a:lnSpc>
                          <a:spcPct val="100000"/>
                        </a:lnSpc>
                        <a:spcBef>
                          <a:spcPts val="0"/>
                        </a:spcBef>
                        <a:spcAft>
                          <a:spcPts val="0"/>
                        </a:spcAft>
                        <a:buClrTx/>
                        <a:buSzTx/>
                        <a:buFont typeface="Arial" panose="020B0604020202020204" pitchFamily="34" charset="0"/>
                        <a:buNone/>
                        <a:tabLst/>
                        <a:defRPr/>
                      </a:pPr>
                      <a:r>
                        <a:rPr lang="hr-HR" sz="5400" dirty="0" smtClean="0">
                          <a:latin typeface="+mn-lt"/>
                        </a:rPr>
                        <a:t> </a:t>
                      </a:r>
                    </a:p>
                    <a:p>
                      <a:pPr marL="685800" marR="0" lvl="0" indent="-685800" algn="l" defTabSz="4319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5400" dirty="0" smtClean="0">
                          <a:latin typeface="+mn-lt"/>
                        </a:rPr>
                        <a:t>mogući pad radne motivacije,</a:t>
                      </a:r>
                      <a:r>
                        <a:rPr lang="hr-HR" sz="5400" baseline="0" dirty="0" smtClean="0">
                          <a:latin typeface="+mn-lt"/>
                        </a:rPr>
                        <a:t> angažiranosti i</a:t>
                      </a:r>
                      <a:r>
                        <a:rPr lang="hr-HR" sz="5400" dirty="0" smtClean="0">
                          <a:latin typeface="+mn-lt"/>
                        </a:rPr>
                        <a:t> timskog duha</a:t>
                      </a:r>
                    </a:p>
                    <a:p>
                      <a:pPr marL="0" marR="0" lvl="0" indent="0" algn="l" defTabSz="4319136" rtl="0" eaLnBrk="1" fontAlgn="auto" latinLnBrk="0" hangingPunct="1">
                        <a:lnSpc>
                          <a:spcPct val="100000"/>
                        </a:lnSpc>
                        <a:spcBef>
                          <a:spcPts val="0"/>
                        </a:spcBef>
                        <a:spcAft>
                          <a:spcPts val="0"/>
                        </a:spcAft>
                        <a:buClrTx/>
                        <a:buSzTx/>
                        <a:buFont typeface="Arial" panose="020B0604020202020204" pitchFamily="34" charset="0"/>
                        <a:buNone/>
                        <a:tabLst/>
                        <a:defRPr/>
                      </a:pPr>
                      <a:endParaRPr lang="hr-HR" sz="5400" dirty="0" smtClean="0">
                        <a:latin typeface="+mn-lt"/>
                      </a:endParaRPr>
                    </a:p>
                    <a:p>
                      <a:pPr marL="685800" marR="0" lvl="0" indent="-685800" algn="l" defTabSz="4319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5400" dirty="0" smtClean="0">
                          <a:latin typeface="+mn-lt"/>
                        </a:rPr>
                        <a:t>unutarnja komunikacija postaje sve teža</a:t>
                      </a:r>
                    </a:p>
                    <a:p>
                      <a:endParaRPr lang="hr-HR" sz="6600" dirty="0">
                        <a:latin typeface="+mn-lt"/>
                      </a:endParaRPr>
                    </a:p>
                  </a:txBody>
                  <a:tcPr/>
                </a:tc>
              </a:tr>
            </a:tbl>
          </a:graphicData>
        </a:graphic>
      </p:graphicFrame>
      <p:sp>
        <p:nvSpPr>
          <p:cNvPr id="3" name="Rectangle 2"/>
          <p:cNvSpPr/>
          <p:nvPr/>
        </p:nvSpPr>
        <p:spPr>
          <a:xfrm>
            <a:off x="0" y="41007057"/>
            <a:ext cx="4249240" cy="769441"/>
          </a:xfrm>
          <a:prstGeom prst="rect">
            <a:avLst/>
          </a:prstGeom>
        </p:spPr>
        <p:txBody>
          <a:bodyPr wrap="none">
            <a:spAutoFit/>
          </a:bodyPr>
          <a:lstStyle/>
          <a:p>
            <a:r>
              <a:rPr lang="hr-HR" sz="4400" dirty="0" smtClean="0">
                <a:solidFill>
                  <a:prstClr val="black"/>
                </a:solidFill>
                <a:latin typeface="Calibri"/>
              </a:rPr>
              <a:t>oshwiki.eu (2020)</a:t>
            </a:r>
            <a:endParaRPr lang="hr-HR" sz="4400" dirty="0"/>
          </a:p>
        </p:txBody>
      </p:sp>
    </p:spTree>
    <p:extLst>
      <p:ext uri="{BB962C8B-B14F-4D97-AF65-F5344CB8AC3E}">
        <p14:creationId xmlns:p14="http://schemas.microsoft.com/office/powerpoint/2010/main" val="1891195587"/>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39000"/>
          </a:blip>
          <a:srcRect/>
          <a:stretch>
            <a:fillRect/>
          </a:stretch>
        </a:blipFill>
        <a:effectLst/>
      </p:bgPr>
    </p:bg>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081C2B8-8C76-4DC6-9A69-70F754797D3D}" type="slidenum">
              <a:rPr lang="hr-HR" altLang="sr-Latn-RS" smtClean="0"/>
              <a:pPr/>
              <a:t>11</a:t>
            </a:fld>
            <a:endParaRPr lang="hr-HR" altLang="sr-Latn-RS" smtClean="0"/>
          </a:p>
        </p:txBody>
      </p:sp>
      <p:pic>
        <p:nvPicPr>
          <p:cNvPr id="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15971" y="3071992"/>
            <a:ext cx="6018212"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864321" y="576363"/>
            <a:ext cx="16345816" cy="2993569"/>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hr-HR" sz="7200" b="1" i="1" dirty="0"/>
              <a:t>RAD OD KUĆE</a:t>
            </a:r>
          </a:p>
        </p:txBody>
      </p:sp>
      <p:sp>
        <p:nvSpPr>
          <p:cNvPr id="3" name="Rectangle 2"/>
          <p:cNvSpPr/>
          <p:nvPr/>
        </p:nvSpPr>
        <p:spPr>
          <a:xfrm>
            <a:off x="16411817" y="15845522"/>
            <a:ext cx="15799955" cy="26530340"/>
          </a:xfrm>
          <a:prstGeom prst="rect">
            <a:avLst/>
          </a:prstGeom>
        </p:spPr>
        <p:txBody>
          <a:bodyPr wrap="square">
            <a:spAutoFit/>
          </a:bodyPr>
          <a:lstStyle/>
          <a:p>
            <a:endParaRPr lang="hr-HR" sz="6000" dirty="0">
              <a:latin typeface="+mn-lt"/>
            </a:endParaRPr>
          </a:p>
          <a:p>
            <a:endParaRPr lang="hr-HR" sz="5400" b="1" dirty="0">
              <a:latin typeface="+mn-lt"/>
            </a:endParaRPr>
          </a:p>
          <a:p>
            <a:pPr algn="ctr"/>
            <a:r>
              <a:rPr lang="hr-HR" sz="5000" b="1" i="1" dirty="0" smtClean="0">
                <a:latin typeface="+mn-lt"/>
              </a:rPr>
              <a:t>Od iznimne važnosti je osigurati dobru </a:t>
            </a:r>
            <a:r>
              <a:rPr lang="hr-HR" sz="5000" b="1" i="1" dirty="0">
                <a:latin typeface="+mn-lt"/>
              </a:rPr>
              <a:t>komunikaciju </a:t>
            </a:r>
            <a:r>
              <a:rPr lang="hr-HR" sz="5000" b="1" i="1" dirty="0" smtClean="0">
                <a:latin typeface="+mn-lt"/>
              </a:rPr>
              <a:t>te </a:t>
            </a:r>
            <a:r>
              <a:rPr lang="hr-HR" sz="5000" b="1" i="1" dirty="0">
                <a:latin typeface="+mn-lt"/>
              </a:rPr>
              <a:t>u najvećoj mogućoj mjeri pružiti podršku osobama koje rade od kuće kako bi ostale povezane s voditeljima, kolegama i organizacijom u cjelini  </a:t>
            </a:r>
            <a:endParaRPr lang="hr-HR" sz="5000" b="1" i="1" dirty="0" smtClean="0">
              <a:latin typeface="+mn-lt"/>
            </a:endParaRPr>
          </a:p>
          <a:p>
            <a:endParaRPr lang="hr-HR" sz="5000" dirty="0">
              <a:latin typeface="+mn-lt"/>
            </a:endParaRPr>
          </a:p>
          <a:p>
            <a:endParaRPr lang="hr-HR" sz="5000" dirty="0">
              <a:latin typeface="+mn-lt"/>
            </a:endParaRPr>
          </a:p>
          <a:p>
            <a:pPr marL="685800" indent="-685800">
              <a:buFont typeface="Arial" panose="020B0604020202020204" pitchFamily="34" charset="0"/>
              <a:buChar char="•"/>
            </a:pPr>
            <a:r>
              <a:rPr lang="hr-HR" sz="5000" dirty="0" smtClean="0">
                <a:latin typeface="+mn-lt"/>
              </a:rPr>
              <a:t>Osigurajte otvorene komunikacijske kanala(e-poruke</a:t>
            </a:r>
            <a:r>
              <a:rPr lang="hr-HR" sz="5000" dirty="0">
                <a:latin typeface="+mn-lt"/>
              </a:rPr>
              <a:t>, </a:t>
            </a:r>
            <a:r>
              <a:rPr lang="hr-HR" sz="5000" dirty="0" err="1">
                <a:latin typeface="+mn-lt"/>
              </a:rPr>
              <a:t>chatovi</a:t>
            </a:r>
            <a:r>
              <a:rPr lang="hr-HR" sz="5000" dirty="0">
                <a:latin typeface="+mn-lt"/>
              </a:rPr>
              <a:t>, zajednički dokumenti, </a:t>
            </a:r>
            <a:r>
              <a:rPr lang="hr-HR" sz="5000" dirty="0" smtClean="0">
                <a:latin typeface="+mn-lt"/>
              </a:rPr>
              <a:t>video konferencije</a:t>
            </a:r>
            <a:r>
              <a:rPr lang="hr-HR" sz="5000" dirty="0">
                <a:latin typeface="+mn-lt"/>
              </a:rPr>
              <a:t>, alati za suradnju, zajednički dnevni </a:t>
            </a:r>
            <a:r>
              <a:rPr lang="hr-HR" sz="5000" dirty="0" smtClean="0">
                <a:latin typeface="+mn-lt"/>
              </a:rPr>
              <a:t>red i sl.)</a:t>
            </a:r>
          </a:p>
          <a:p>
            <a:pPr marL="685800" indent="-685800">
              <a:buFont typeface="Arial" panose="020B0604020202020204" pitchFamily="34" charset="0"/>
              <a:buChar char="•"/>
            </a:pPr>
            <a:endParaRPr lang="hr-HR" sz="5000" dirty="0">
              <a:latin typeface="+mn-lt"/>
            </a:endParaRPr>
          </a:p>
          <a:p>
            <a:pPr marL="685800" indent="-685800">
              <a:buFont typeface="Arial" panose="020B0604020202020204" pitchFamily="34" charset="0"/>
              <a:buChar char="•"/>
            </a:pPr>
            <a:r>
              <a:rPr lang="hr-HR" sz="5000" dirty="0" smtClean="0">
                <a:latin typeface="+mn-lt"/>
              </a:rPr>
              <a:t>Redovito Informirajte  radnike o </a:t>
            </a:r>
            <a:r>
              <a:rPr lang="hr-HR" sz="5000" dirty="0">
                <a:latin typeface="+mn-lt"/>
              </a:rPr>
              <a:t>najnovijim zbivanjima s poslom, timom i </a:t>
            </a:r>
            <a:r>
              <a:rPr lang="hr-HR" sz="5000" dirty="0" smtClean="0">
                <a:latin typeface="+mn-lt"/>
              </a:rPr>
              <a:t>organizacijom</a:t>
            </a:r>
          </a:p>
          <a:p>
            <a:pPr marL="685800" indent="-685800">
              <a:buFont typeface="Arial" panose="020B0604020202020204" pitchFamily="34" charset="0"/>
              <a:buChar char="•"/>
            </a:pPr>
            <a:endParaRPr lang="hr-HR" sz="5000" dirty="0">
              <a:latin typeface="+mn-lt"/>
            </a:endParaRPr>
          </a:p>
          <a:p>
            <a:pPr marL="685800" indent="-685800">
              <a:buFont typeface="Arial" panose="020B0604020202020204" pitchFamily="34" charset="0"/>
              <a:buChar char="•"/>
            </a:pPr>
            <a:r>
              <a:rPr lang="hr-HR" sz="5000" dirty="0" smtClean="0">
                <a:latin typeface="+mn-lt"/>
              </a:rPr>
              <a:t>Uspostavite jasna </a:t>
            </a:r>
            <a:r>
              <a:rPr lang="hr-HR" sz="5000" dirty="0">
                <a:latin typeface="+mn-lt"/>
              </a:rPr>
              <a:t>očekivanja </a:t>
            </a:r>
            <a:r>
              <a:rPr lang="hr-HR" sz="5000" dirty="0" smtClean="0">
                <a:latin typeface="+mn-lt"/>
              </a:rPr>
              <a:t>o radnim zadacima, </a:t>
            </a:r>
            <a:r>
              <a:rPr lang="hr-HR" sz="5000" dirty="0">
                <a:latin typeface="+mn-lt"/>
              </a:rPr>
              <a:t>radnom vremenu te načinu praćenja napretka i davanja povratnih </a:t>
            </a:r>
            <a:r>
              <a:rPr lang="hr-HR" sz="5000" dirty="0" smtClean="0">
                <a:latin typeface="+mn-lt"/>
              </a:rPr>
              <a:t>informacija</a:t>
            </a:r>
          </a:p>
          <a:p>
            <a:pPr marL="685800" indent="-685800">
              <a:buFont typeface="Arial" panose="020B0604020202020204" pitchFamily="34" charset="0"/>
              <a:buChar char="•"/>
            </a:pPr>
            <a:endParaRPr lang="hr-HR" sz="5000" dirty="0">
              <a:latin typeface="+mn-lt"/>
            </a:endParaRPr>
          </a:p>
          <a:p>
            <a:pPr marL="685800" indent="-685800">
              <a:buFont typeface="Arial" panose="020B0604020202020204" pitchFamily="34" charset="0"/>
              <a:buChar char="•"/>
            </a:pPr>
            <a:r>
              <a:rPr lang="hr-HR" sz="5000" dirty="0" smtClean="0">
                <a:latin typeface="+mn-lt"/>
              </a:rPr>
              <a:t>Uspostavite kontakt </a:t>
            </a:r>
            <a:r>
              <a:rPr lang="hr-HR" sz="5000" dirty="0">
                <a:latin typeface="+mn-lt"/>
              </a:rPr>
              <a:t>tijekom redovnog ili dogovorenog radnog vremena, čime im se omogućava usklađivanje profesionalnog života s privatnim obavezama</a:t>
            </a:r>
            <a:endParaRPr lang="hr-HR" sz="5000" dirty="0" smtClean="0">
              <a:latin typeface="+mn-lt"/>
            </a:endParaRPr>
          </a:p>
          <a:p>
            <a:endParaRPr lang="hr-HR" sz="5000" dirty="0">
              <a:latin typeface="+mn-lt"/>
            </a:endParaRPr>
          </a:p>
          <a:p>
            <a:pPr marL="685800" indent="-685800">
              <a:buFont typeface="Arial" panose="020B0604020202020204" pitchFamily="34" charset="0"/>
              <a:buChar char="•"/>
            </a:pPr>
            <a:r>
              <a:rPr lang="hr-HR" sz="5000" dirty="0" smtClean="0">
                <a:latin typeface="+mn-lt"/>
              </a:rPr>
              <a:t>Voditelji bi trebali održavati redovan kontakt s izoliranim radnicima kako </a:t>
            </a:r>
            <a:r>
              <a:rPr lang="hr-HR" sz="5000" dirty="0">
                <a:latin typeface="+mn-lt"/>
              </a:rPr>
              <a:t>bi bili sigurni da su zdravi i </a:t>
            </a:r>
            <a:r>
              <a:rPr lang="hr-HR" sz="5000" dirty="0" smtClean="0">
                <a:latin typeface="+mn-lt"/>
              </a:rPr>
              <a:t>sigurni kod kuće</a:t>
            </a:r>
          </a:p>
          <a:p>
            <a:pPr marL="685800" indent="-685800">
              <a:buFont typeface="Arial" panose="020B0604020202020204" pitchFamily="34" charset="0"/>
              <a:buChar char="•"/>
            </a:pPr>
            <a:endParaRPr lang="hr-HR" sz="5000" dirty="0">
              <a:latin typeface="+mn-lt"/>
            </a:endParaRPr>
          </a:p>
          <a:p>
            <a:pPr marL="685800" indent="-685800">
              <a:buFont typeface="Arial" panose="020B0604020202020204" pitchFamily="34" charset="0"/>
              <a:buChar char="•"/>
            </a:pPr>
            <a:r>
              <a:rPr lang="hr-HR" sz="5000" dirty="0" smtClean="0">
                <a:latin typeface="+mn-lt"/>
              </a:rPr>
              <a:t>Potičite </a:t>
            </a:r>
            <a:r>
              <a:rPr lang="hr-HR" sz="5000" dirty="0" err="1" smtClean="0">
                <a:latin typeface="+mn-lt"/>
              </a:rPr>
              <a:t>informalnu</a:t>
            </a:r>
            <a:r>
              <a:rPr lang="hr-HR" sz="5000" dirty="0" smtClean="0">
                <a:latin typeface="+mn-lt"/>
              </a:rPr>
              <a:t> komunikaciju među radnicima za vrijeme pauzi kako bi se održavao timski duh</a:t>
            </a:r>
          </a:p>
          <a:p>
            <a:pPr marL="685800" indent="-685800">
              <a:buFont typeface="Arial" panose="020B0604020202020204" pitchFamily="34" charset="0"/>
              <a:buChar char="•"/>
            </a:pPr>
            <a:endParaRPr lang="hr-HR" sz="5000" dirty="0">
              <a:latin typeface="+mn-lt"/>
            </a:endParaRPr>
          </a:p>
          <a:p>
            <a:pPr marL="685800" indent="-685800">
              <a:buFont typeface="Arial" panose="020B0604020202020204" pitchFamily="34" charset="0"/>
              <a:buChar char="•"/>
            </a:pPr>
            <a:r>
              <a:rPr lang="hr-HR" sz="5000" dirty="0" smtClean="0">
                <a:latin typeface="+mn-lt"/>
              </a:rPr>
              <a:t>Osigurajte prikladnu radnu opremu (</a:t>
            </a:r>
            <a:r>
              <a:rPr lang="hr-HR" sz="5000" dirty="0">
                <a:latin typeface="+mn-lt"/>
              </a:rPr>
              <a:t>npr. laptopi, aplikacije za rad na daljinu, tehnička podrška) </a:t>
            </a:r>
            <a:r>
              <a:rPr lang="hr-HR" sz="5000" dirty="0" smtClean="0">
                <a:latin typeface="+mn-lt"/>
              </a:rPr>
              <a:t>te osigurajte osposobljavanje </a:t>
            </a:r>
            <a:r>
              <a:rPr lang="hr-HR" sz="5000" dirty="0">
                <a:latin typeface="+mn-lt"/>
              </a:rPr>
              <a:t>za rad od </a:t>
            </a:r>
            <a:r>
              <a:rPr lang="hr-HR" sz="5000" dirty="0" smtClean="0">
                <a:latin typeface="+mn-lt"/>
              </a:rPr>
              <a:t>kuće</a:t>
            </a:r>
            <a:r>
              <a:rPr lang="hr-HR" sz="5000" dirty="0">
                <a:latin typeface="+mn-lt"/>
              </a:rPr>
              <a:t> </a:t>
            </a:r>
            <a:r>
              <a:rPr lang="hr-HR" sz="5000" dirty="0" smtClean="0">
                <a:latin typeface="+mn-lt"/>
              </a:rPr>
              <a:t>ako je potrebno</a:t>
            </a:r>
            <a:endParaRPr lang="hr-HR" sz="5400" dirty="0">
              <a:latin typeface="+mn-lt"/>
            </a:endParaRPr>
          </a:p>
          <a:p>
            <a:endParaRPr lang="hr-HR" sz="5400" dirty="0">
              <a:latin typeface="+mn-lt"/>
            </a:endParaRPr>
          </a:p>
        </p:txBody>
      </p:sp>
      <p:sp>
        <p:nvSpPr>
          <p:cNvPr id="5" name="Rectangle 4"/>
          <p:cNvSpPr/>
          <p:nvPr/>
        </p:nvSpPr>
        <p:spPr>
          <a:xfrm>
            <a:off x="840155" y="5113649"/>
            <a:ext cx="21543793" cy="6740307"/>
          </a:xfrm>
          <a:prstGeom prst="rect">
            <a:avLst/>
          </a:prstGeom>
        </p:spPr>
        <p:txBody>
          <a:bodyPr wrap="square">
            <a:spAutoFit/>
          </a:bodyPr>
          <a:lstStyle/>
          <a:p>
            <a:pPr lvl="0" algn="just"/>
            <a:r>
              <a:rPr lang="hr-HR" sz="5400" dirty="0">
                <a:solidFill>
                  <a:prstClr val="black"/>
                </a:solidFill>
                <a:latin typeface="Calibri"/>
              </a:rPr>
              <a:t>Glavni izvori stresa za radnike </a:t>
            </a:r>
            <a:r>
              <a:rPr lang="hr-HR" sz="5400" dirty="0" smtClean="0">
                <a:solidFill>
                  <a:prstClr val="black"/>
                </a:solidFill>
                <a:latin typeface="Calibri"/>
              </a:rPr>
              <a:t>koji rade kod kuće su: </a:t>
            </a:r>
          </a:p>
          <a:p>
            <a:pPr lvl="0" algn="just"/>
            <a:endParaRPr lang="hr-HR" sz="5400" dirty="0" smtClean="0">
              <a:solidFill>
                <a:prstClr val="black"/>
              </a:solidFill>
              <a:latin typeface="Calibri"/>
            </a:endParaRPr>
          </a:p>
          <a:p>
            <a:pPr marL="685800" lvl="0" indent="-685800" algn="just">
              <a:buFont typeface="Arial" panose="020B0604020202020204" pitchFamily="34" charset="0"/>
              <a:buChar char="•"/>
            </a:pPr>
            <a:r>
              <a:rPr lang="hr-HR" sz="5400" b="1" i="1" dirty="0" smtClean="0">
                <a:solidFill>
                  <a:prstClr val="black"/>
                </a:solidFill>
                <a:latin typeface="Calibri"/>
              </a:rPr>
              <a:t>nejasne granice između poslovnog i privatnog dijela dana</a:t>
            </a:r>
            <a:r>
              <a:rPr lang="hr-HR" sz="5400" dirty="0" smtClean="0">
                <a:solidFill>
                  <a:prstClr val="black"/>
                </a:solidFill>
                <a:latin typeface="Calibri"/>
              </a:rPr>
              <a:t>, što uključuje fleksibilan rad izvan standardnih radnih sati, kao i istovremenu zaokupljenost ukućanima i privatnim obavezama te </a:t>
            </a:r>
          </a:p>
          <a:p>
            <a:pPr marL="685800" lvl="0" indent="-685800" algn="just">
              <a:buFont typeface="Arial" panose="020B0604020202020204" pitchFamily="34" charset="0"/>
              <a:buChar char="•"/>
            </a:pPr>
            <a:endParaRPr lang="hr-HR" sz="5400" dirty="0" smtClean="0">
              <a:solidFill>
                <a:prstClr val="black"/>
              </a:solidFill>
              <a:latin typeface="Calibri"/>
            </a:endParaRPr>
          </a:p>
          <a:p>
            <a:pPr marL="685800" lvl="0" indent="-685800" algn="just">
              <a:buFont typeface="Arial" panose="020B0604020202020204" pitchFamily="34" charset="0"/>
              <a:buChar char="•"/>
            </a:pPr>
            <a:r>
              <a:rPr lang="hr-HR" sz="5400" b="1" i="1" dirty="0" smtClean="0">
                <a:solidFill>
                  <a:prstClr val="black"/>
                </a:solidFill>
                <a:latin typeface="Calibri"/>
              </a:rPr>
              <a:t>izolacija</a:t>
            </a:r>
            <a:r>
              <a:rPr lang="hr-HR" sz="5400" dirty="0" smtClean="0">
                <a:solidFill>
                  <a:prstClr val="black"/>
                </a:solidFill>
                <a:latin typeface="Calibri"/>
              </a:rPr>
              <a:t>, odnosno manjak komunikacije s kolegama i nadređenima te otežanu razmjenu informacija</a:t>
            </a:r>
            <a:endParaRPr lang="hr-HR" sz="5400" dirty="0">
              <a:solidFill>
                <a:prstClr val="black"/>
              </a:solidFill>
              <a:latin typeface="Calibri"/>
            </a:endParaRPr>
          </a:p>
        </p:txBody>
      </p:sp>
      <p:sp>
        <p:nvSpPr>
          <p:cNvPr id="9" name="Rectangle 8"/>
          <p:cNvSpPr/>
          <p:nvPr/>
        </p:nvSpPr>
        <p:spPr>
          <a:xfrm>
            <a:off x="1143267" y="13248927"/>
            <a:ext cx="14332697" cy="3416320"/>
          </a:xfrm>
          <a:prstGeom prst="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lvl="0" algn="ctr"/>
            <a:endParaRPr lang="hr-HR" sz="5400" b="1" i="1" dirty="0" smtClean="0">
              <a:solidFill>
                <a:prstClr val="black"/>
              </a:solidFill>
              <a:latin typeface="Calibri"/>
            </a:endParaRPr>
          </a:p>
          <a:p>
            <a:pPr lvl="0" algn="ctr"/>
            <a:r>
              <a:rPr lang="hr-HR" sz="5400" b="1" i="1" dirty="0" smtClean="0">
                <a:solidFill>
                  <a:prstClr val="black"/>
                </a:solidFill>
                <a:latin typeface="Calibri"/>
              </a:rPr>
              <a:t>Savjeti za </a:t>
            </a:r>
          </a:p>
          <a:p>
            <a:pPr lvl="0" algn="ctr"/>
            <a:r>
              <a:rPr lang="hr-HR" sz="5400" b="1" i="1" dirty="0" smtClean="0">
                <a:solidFill>
                  <a:prstClr val="black"/>
                </a:solidFill>
                <a:latin typeface="Calibri"/>
              </a:rPr>
              <a:t>poboljšanje </a:t>
            </a:r>
            <a:r>
              <a:rPr lang="hr-HR" sz="5400" b="1" i="1" dirty="0">
                <a:solidFill>
                  <a:prstClr val="black"/>
                </a:solidFill>
                <a:latin typeface="Calibri"/>
              </a:rPr>
              <a:t>ravnoteže između posla i </a:t>
            </a:r>
            <a:r>
              <a:rPr lang="hr-HR" sz="5400" b="1" i="1" dirty="0" smtClean="0">
                <a:solidFill>
                  <a:prstClr val="black"/>
                </a:solidFill>
                <a:latin typeface="Calibri"/>
              </a:rPr>
              <a:t>života</a:t>
            </a:r>
          </a:p>
          <a:p>
            <a:pPr lvl="0" algn="ctr"/>
            <a:endParaRPr lang="hr-HR" sz="5400" b="1" i="1" dirty="0">
              <a:solidFill>
                <a:prstClr val="black"/>
              </a:solidFill>
              <a:latin typeface="Calibri"/>
            </a:endParaRPr>
          </a:p>
        </p:txBody>
      </p:sp>
      <p:sp>
        <p:nvSpPr>
          <p:cNvPr id="10" name="Rectangle 9"/>
          <p:cNvSpPr/>
          <p:nvPr/>
        </p:nvSpPr>
        <p:spPr>
          <a:xfrm>
            <a:off x="443909" y="18056830"/>
            <a:ext cx="15049672" cy="20097810"/>
          </a:xfrm>
          <a:prstGeom prst="rect">
            <a:avLst/>
          </a:prstGeom>
        </p:spPr>
        <p:txBody>
          <a:bodyPr wrap="square">
            <a:spAutoFit/>
          </a:bodyPr>
          <a:lstStyle/>
          <a:p>
            <a:pPr marL="685800" lvl="0" indent="-685800">
              <a:buFont typeface="Arial" panose="020B0604020202020204" pitchFamily="34" charset="0"/>
              <a:buChar char="•"/>
            </a:pPr>
            <a:r>
              <a:rPr lang="hr-HR" sz="5000" dirty="0">
                <a:solidFill>
                  <a:prstClr val="black"/>
                </a:solidFill>
                <a:latin typeface="Calibri"/>
              </a:rPr>
              <a:t>Započnite i </a:t>
            </a:r>
            <a:r>
              <a:rPr lang="hr-HR" sz="5000" dirty="0" smtClean="0">
                <a:solidFill>
                  <a:prstClr val="black"/>
                </a:solidFill>
                <a:latin typeface="Calibri"/>
              </a:rPr>
              <a:t>završite </a:t>
            </a:r>
            <a:r>
              <a:rPr lang="hr-HR" sz="5000" dirty="0">
                <a:solidFill>
                  <a:prstClr val="black"/>
                </a:solidFill>
                <a:latin typeface="Calibri"/>
              </a:rPr>
              <a:t>dan </a:t>
            </a:r>
            <a:r>
              <a:rPr lang="hr-HR" sz="5000" dirty="0" smtClean="0">
                <a:solidFill>
                  <a:prstClr val="black"/>
                </a:solidFill>
                <a:latin typeface="Calibri"/>
              </a:rPr>
              <a:t>rutinskom aktivnosti </a:t>
            </a:r>
            <a:r>
              <a:rPr lang="hr-HR" sz="5000" dirty="0">
                <a:solidFill>
                  <a:prstClr val="black"/>
                </a:solidFill>
                <a:latin typeface="Calibri"/>
              </a:rPr>
              <a:t>ili dnevnim </a:t>
            </a:r>
            <a:r>
              <a:rPr lang="hr-HR" sz="5000" dirty="0" smtClean="0">
                <a:solidFill>
                  <a:prstClr val="black"/>
                </a:solidFill>
                <a:latin typeface="Calibri"/>
              </a:rPr>
              <a:t>ritualom koja ne uključuje laptop, kompjutor, mobitel kao sredstvo rada (npr. jutarnja kava, šetnja, tjelovježba)</a:t>
            </a:r>
          </a:p>
          <a:p>
            <a:pPr marL="685800" lvl="0" indent="-685800">
              <a:buFont typeface="Arial" panose="020B0604020202020204" pitchFamily="34" charset="0"/>
              <a:buChar char="•"/>
            </a:pPr>
            <a:endParaRPr lang="hr-HR" sz="5000" dirty="0">
              <a:solidFill>
                <a:prstClr val="black"/>
              </a:solidFill>
              <a:latin typeface="Calibri"/>
            </a:endParaRPr>
          </a:p>
          <a:p>
            <a:pPr marL="685800" lvl="0" indent="-685800">
              <a:buFont typeface="Arial" panose="020B0604020202020204" pitchFamily="34" charset="0"/>
              <a:buChar char="•"/>
            </a:pPr>
            <a:r>
              <a:rPr lang="hr-HR" sz="5000" dirty="0" smtClean="0">
                <a:solidFill>
                  <a:prstClr val="black"/>
                </a:solidFill>
                <a:latin typeface="Calibri"/>
              </a:rPr>
              <a:t>Pokušajte </a:t>
            </a:r>
            <a:r>
              <a:rPr lang="hr-HR" sz="5000" dirty="0">
                <a:solidFill>
                  <a:prstClr val="black"/>
                </a:solidFill>
                <a:latin typeface="Calibri"/>
              </a:rPr>
              <a:t>započeti i završiti </a:t>
            </a:r>
            <a:r>
              <a:rPr lang="hr-HR" sz="5000" dirty="0" smtClean="0">
                <a:solidFill>
                  <a:prstClr val="black"/>
                </a:solidFill>
                <a:latin typeface="Calibri"/>
              </a:rPr>
              <a:t>radni dan u isto vrijeme</a:t>
            </a:r>
          </a:p>
          <a:p>
            <a:pPr marL="685800" lvl="0" indent="-685800">
              <a:buFont typeface="Arial" panose="020B0604020202020204" pitchFamily="34" charset="0"/>
              <a:buChar char="•"/>
            </a:pPr>
            <a:endParaRPr lang="hr-HR" sz="5000" dirty="0" smtClean="0">
              <a:solidFill>
                <a:prstClr val="black"/>
              </a:solidFill>
              <a:latin typeface="Calibri"/>
            </a:endParaRPr>
          </a:p>
          <a:p>
            <a:pPr marL="685800" indent="-685800">
              <a:buFont typeface="Arial" panose="020B0604020202020204" pitchFamily="34" charset="0"/>
              <a:buChar char="•"/>
            </a:pPr>
            <a:r>
              <a:rPr lang="hr-HR" sz="5000" dirty="0" smtClean="0">
                <a:solidFill>
                  <a:prstClr val="black"/>
                </a:solidFill>
                <a:latin typeface="Calibri"/>
              </a:rPr>
              <a:t>Radite samo u jednoj prostoriji koju ćete napustiti kada završite posao</a:t>
            </a:r>
            <a:endParaRPr lang="hr-HR" sz="5000" dirty="0">
              <a:solidFill>
                <a:prstClr val="black"/>
              </a:solidFill>
              <a:latin typeface="Calibri"/>
            </a:endParaRPr>
          </a:p>
          <a:p>
            <a:pPr marL="685800" lvl="0" indent="-685800">
              <a:buFont typeface="Arial" panose="020B0604020202020204" pitchFamily="34" charset="0"/>
              <a:buChar char="•"/>
            </a:pPr>
            <a:endParaRPr lang="hr-HR" sz="5000" dirty="0" smtClean="0">
              <a:solidFill>
                <a:prstClr val="black"/>
              </a:solidFill>
              <a:latin typeface="Calibri"/>
            </a:endParaRPr>
          </a:p>
          <a:p>
            <a:pPr marL="685800" indent="-685800">
              <a:buFont typeface="Arial" panose="020B0604020202020204" pitchFamily="34" charset="0"/>
              <a:buChar char="•"/>
            </a:pPr>
            <a:r>
              <a:rPr lang="hr-HR" sz="5000" dirty="0">
                <a:solidFill>
                  <a:prstClr val="black"/>
                </a:solidFill>
                <a:latin typeface="Calibri"/>
              </a:rPr>
              <a:t>Planirajte radni dan i držite </a:t>
            </a:r>
            <a:r>
              <a:rPr lang="hr-HR" sz="5000" dirty="0" smtClean="0">
                <a:solidFill>
                  <a:prstClr val="black"/>
                </a:solidFill>
                <a:latin typeface="Calibri"/>
              </a:rPr>
              <a:t>se rasporeda (kako </a:t>
            </a:r>
            <a:r>
              <a:rPr lang="hr-HR" sz="5000" dirty="0">
                <a:solidFill>
                  <a:prstClr val="black"/>
                </a:solidFill>
                <a:latin typeface="Calibri"/>
              </a:rPr>
              <a:t>biste kontrolirali svoje radno vrijeme </a:t>
            </a:r>
            <a:r>
              <a:rPr lang="hr-HR" sz="5000" dirty="0" smtClean="0">
                <a:solidFill>
                  <a:prstClr val="black"/>
                </a:solidFill>
                <a:latin typeface="Calibri"/>
              </a:rPr>
              <a:t>te izbjegli prekovremeni ili cjelodnevni rad)</a:t>
            </a:r>
          </a:p>
          <a:p>
            <a:pPr marL="685800" indent="-685800">
              <a:buFont typeface="Arial" panose="020B0604020202020204" pitchFamily="34" charset="0"/>
              <a:buChar char="•"/>
            </a:pPr>
            <a:endParaRPr lang="hr-HR" sz="5000" dirty="0">
              <a:solidFill>
                <a:prstClr val="black"/>
              </a:solidFill>
              <a:latin typeface="Calibri"/>
            </a:endParaRPr>
          </a:p>
          <a:p>
            <a:pPr marL="685800" indent="-685800">
              <a:buFont typeface="Arial" panose="020B0604020202020204" pitchFamily="34" charset="0"/>
              <a:buChar char="•"/>
            </a:pPr>
            <a:r>
              <a:rPr lang="hr-HR" sz="5000" dirty="0">
                <a:solidFill>
                  <a:prstClr val="black"/>
                </a:solidFill>
                <a:latin typeface="Calibri"/>
              </a:rPr>
              <a:t>Planirajte i uzmite redovne i kratke pauze i stanku za </a:t>
            </a:r>
            <a:r>
              <a:rPr lang="hr-HR" sz="5000" dirty="0" smtClean="0">
                <a:solidFill>
                  <a:prstClr val="black"/>
                </a:solidFill>
                <a:latin typeface="Calibri"/>
              </a:rPr>
              <a:t>ručak</a:t>
            </a:r>
            <a:endParaRPr lang="hr-HR" sz="5000" dirty="0">
              <a:solidFill>
                <a:prstClr val="black"/>
              </a:solidFill>
              <a:latin typeface="Calibri"/>
            </a:endParaRPr>
          </a:p>
          <a:p>
            <a:pPr marL="685800" lvl="0" indent="-685800">
              <a:buFont typeface="Arial" panose="020B0604020202020204" pitchFamily="34" charset="0"/>
              <a:buChar char="•"/>
            </a:pPr>
            <a:endParaRPr lang="hr-HR" sz="5000" dirty="0">
              <a:solidFill>
                <a:prstClr val="black"/>
              </a:solidFill>
              <a:latin typeface="Calibri"/>
            </a:endParaRPr>
          </a:p>
          <a:p>
            <a:pPr marL="685800" lvl="0" indent="-685800">
              <a:buFont typeface="Arial" panose="020B0604020202020204" pitchFamily="34" charset="0"/>
              <a:buChar char="•"/>
            </a:pPr>
            <a:r>
              <a:rPr lang="hr-HR" sz="5000" dirty="0">
                <a:solidFill>
                  <a:prstClr val="black"/>
                </a:solidFill>
                <a:latin typeface="Calibri"/>
              </a:rPr>
              <a:t>Utvrdite </a:t>
            </a:r>
            <a:r>
              <a:rPr lang="hr-HR" sz="5000" dirty="0" smtClean="0">
                <a:solidFill>
                  <a:prstClr val="black"/>
                </a:solidFill>
                <a:latin typeface="Calibri"/>
              </a:rPr>
              <a:t>sate za komunikaciju s kolegama, nadređenima, članovima tima</a:t>
            </a:r>
          </a:p>
          <a:p>
            <a:pPr marL="685800" lvl="0" indent="-685800">
              <a:buFont typeface="Arial" panose="020B0604020202020204" pitchFamily="34" charset="0"/>
              <a:buChar char="•"/>
            </a:pPr>
            <a:endParaRPr lang="hr-HR" sz="5000" dirty="0">
              <a:solidFill>
                <a:prstClr val="black"/>
              </a:solidFill>
              <a:latin typeface="Calibri"/>
            </a:endParaRPr>
          </a:p>
          <a:p>
            <a:pPr marL="685800" lvl="0" indent="-685800">
              <a:buFont typeface="Arial" panose="020B0604020202020204" pitchFamily="34" charset="0"/>
              <a:buChar char="•"/>
            </a:pPr>
            <a:r>
              <a:rPr lang="hr-HR" sz="5000" dirty="0" smtClean="0">
                <a:solidFill>
                  <a:prstClr val="black"/>
                </a:solidFill>
                <a:latin typeface="Calibri"/>
              </a:rPr>
              <a:t>Nakon obavljenog posla </a:t>
            </a:r>
            <a:r>
              <a:rPr lang="hr-HR" sz="5000" dirty="0" err="1" smtClean="0">
                <a:solidFill>
                  <a:prstClr val="black"/>
                </a:solidFill>
                <a:latin typeface="Calibri"/>
              </a:rPr>
              <a:t>odspojite</a:t>
            </a:r>
            <a:r>
              <a:rPr lang="hr-HR" sz="5000" dirty="0" smtClean="0">
                <a:solidFill>
                  <a:prstClr val="black"/>
                </a:solidFill>
                <a:latin typeface="Calibri"/>
              </a:rPr>
              <a:t> se uklanjanjem </a:t>
            </a:r>
            <a:r>
              <a:rPr lang="hr-HR" sz="5000" dirty="0">
                <a:solidFill>
                  <a:prstClr val="black"/>
                </a:solidFill>
                <a:latin typeface="Calibri"/>
              </a:rPr>
              <a:t>prijenosnog računala ili isključivanjem (poslovnog) </a:t>
            </a:r>
            <a:r>
              <a:rPr lang="hr-HR" sz="5000" dirty="0" smtClean="0">
                <a:solidFill>
                  <a:prstClr val="black"/>
                </a:solidFill>
                <a:latin typeface="Calibri"/>
              </a:rPr>
              <a:t>telefona</a:t>
            </a:r>
          </a:p>
          <a:p>
            <a:pPr marL="685800" lvl="0" indent="-685800">
              <a:buFont typeface="Arial" panose="020B0604020202020204" pitchFamily="34" charset="0"/>
              <a:buChar char="•"/>
            </a:pPr>
            <a:endParaRPr lang="hr-HR" sz="5000" dirty="0">
              <a:solidFill>
                <a:prstClr val="black"/>
              </a:solidFill>
              <a:latin typeface="Calibri"/>
            </a:endParaRPr>
          </a:p>
          <a:p>
            <a:pPr marL="685800" lvl="0" indent="-685800">
              <a:buFont typeface="Arial" panose="020B0604020202020204" pitchFamily="34" charset="0"/>
              <a:buChar char="•"/>
            </a:pPr>
            <a:r>
              <a:rPr lang="hr-HR" sz="5000" dirty="0" smtClean="0">
                <a:solidFill>
                  <a:prstClr val="black"/>
                </a:solidFill>
                <a:latin typeface="Calibri"/>
              </a:rPr>
              <a:t>Uspostavite </a:t>
            </a:r>
            <a:r>
              <a:rPr lang="hr-HR" sz="5000" dirty="0">
                <a:solidFill>
                  <a:prstClr val="black"/>
                </a:solidFill>
                <a:latin typeface="Calibri"/>
              </a:rPr>
              <a:t>granice </a:t>
            </a:r>
            <a:r>
              <a:rPr lang="hr-HR" sz="5000" dirty="0" smtClean="0">
                <a:solidFill>
                  <a:prstClr val="black"/>
                </a:solidFill>
                <a:latin typeface="Calibri"/>
              </a:rPr>
              <a:t>radnog </a:t>
            </a:r>
            <a:r>
              <a:rPr lang="hr-HR" sz="5000" dirty="0">
                <a:solidFill>
                  <a:prstClr val="black"/>
                </a:solidFill>
                <a:latin typeface="Calibri"/>
              </a:rPr>
              <a:t>vremena </a:t>
            </a:r>
            <a:r>
              <a:rPr lang="hr-HR" sz="5000" dirty="0" smtClean="0">
                <a:solidFill>
                  <a:prstClr val="black"/>
                </a:solidFill>
                <a:latin typeface="Calibri"/>
              </a:rPr>
              <a:t>i vremena provedenog s partnerima, djecom </a:t>
            </a:r>
            <a:r>
              <a:rPr lang="hr-HR" sz="5000" dirty="0">
                <a:solidFill>
                  <a:prstClr val="black"/>
                </a:solidFill>
                <a:latin typeface="Calibri"/>
              </a:rPr>
              <a:t>i </a:t>
            </a:r>
            <a:r>
              <a:rPr lang="hr-HR" sz="5000" dirty="0" smtClean="0">
                <a:solidFill>
                  <a:prstClr val="black"/>
                </a:solidFill>
                <a:latin typeface="Calibri"/>
              </a:rPr>
              <a:t>drugim ukućanima</a:t>
            </a:r>
            <a:endParaRPr lang="hr-HR" sz="5000" dirty="0">
              <a:solidFill>
                <a:prstClr val="black"/>
              </a:solidFill>
              <a:latin typeface="Calibri"/>
            </a:endParaRPr>
          </a:p>
        </p:txBody>
      </p:sp>
      <p:sp>
        <p:nvSpPr>
          <p:cNvPr id="13" name="Rectangle 12"/>
          <p:cNvSpPr/>
          <p:nvPr/>
        </p:nvSpPr>
        <p:spPr>
          <a:xfrm>
            <a:off x="17232484" y="13248927"/>
            <a:ext cx="14158620" cy="3416320"/>
          </a:xfrm>
          <a:prstGeom prst="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lvl="0" algn="ctr"/>
            <a:endParaRPr lang="hr-HR" sz="5400" b="1" i="1" dirty="0" smtClean="0">
              <a:solidFill>
                <a:prstClr val="black"/>
              </a:solidFill>
              <a:latin typeface="Calibri"/>
            </a:endParaRPr>
          </a:p>
          <a:p>
            <a:pPr lvl="0" algn="ctr"/>
            <a:r>
              <a:rPr lang="hr-HR" sz="5400" b="1" i="1" dirty="0" smtClean="0">
                <a:solidFill>
                  <a:prstClr val="black"/>
                </a:solidFill>
                <a:latin typeface="Calibri"/>
              </a:rPr>
              <a:t>Savjeti </a:t>
            </a:r>
            <a:r>
              <a:rPr lang="hr-HR" sz="5400" b="1" i="1" dirty="0">
                <a:solidFill>
                  <a:prstClr val="black"/>
                </a:solidFill>
                <a:latin typeface="Calibri"/>
              </a:rPr>
              <a:t>za </a:t>
            </a:r>
            <a:endParaRPr lang="hr-HR" sz="5400" b="1" i="1" dirty="0" smtClean="0">
              <a:solidFill>
                <a:prstClr val="black"/>
              </a:solidFill>
              <a:latin typeface="Calibri"/>
            </a:endParaRPr>
          </a:p>
          <a:p>
            <a:pPr lvl="0" algn="ctr"/>
            <a:r>
              <a:rPr lang="hr-HR" sz="5400" b="1" i="1" dirty="0" smtClean="0">
                <a:solidFill>
                  <a:prstClr val="black"/>
                </a:solidFill>
                <a:latin typeface="Calibri"/>
              </a:rPr>
              <a:t>sprječavanje </a:t>
            </a:r>
            <a:r>
              <a:rPr lang="hr-HR" sz="5400" b="1" i="1" dirty="0">
                <a:solidFill>
                  <a:prstClr val="black"/>
                </a:solidFill>
                <a:latin typeface="Calibri"/>
              </a:rPr>
              <a:t>osjećaja izoliranosti, </a:t>
            </a:r>
            <a:r>
              <a:rPr lang="hr-HR" sz="5400" b="1" i="1" dirty="0" smtClean="0">
                <a:solidFill>
                  <a:prstClr val="black"/>
                </a:solidFill>
                <a:latin typeface="Calibri"/>
              </a:rPr>
              <a:t>isključenosti</a:t>
            </a:r>
          </a:p>
          <a:p>
            <a:pPr lvl="0" algn="ctr"/>
            <a:endParaRPr lang="hr-HR" sz="5400" b="1" i="1" dirty="0">
              <a:solidFill>
                <a:prstClr val="black"/>
              </a:solidFill>
              <a:latin typeface="Calibri"/>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39000"/>
          </a:blip>
          <a:srcRect/>
          <a:stretch>
            <a:fillRect/>
          </a:stretch>
        </a:blipFill>
        <a:effectLst/>
      </p:bgPr>
    </p:bg>
    <p:spTree>
      <p:nvGrpSpPr>
        <p:cNvPr id="1" name=""/>
        <p:cNvGrpSpPr/>
        <p:nvPr/>
      </p:nvGrpSpPr>
      <p:grpSpPr>
        <a:xfrm>
          <a:off x="0" y="0"/>
          <a:ext cx="0" cy="0"/>
          <a:chOff x="0" y="0"/>
          <a:chExt cx="0" cy="0"/>
        </a:xfrm>
      </p:grpSpPr>
      <p:sp>
        <p:nvSpPr>
          <p:cNvPr id="1229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36122E1-E56D-4E92-8F8E-2ACFFE2628A0}" type="slidenum">
              <a:rPr lang="hr-HR" altLang="sr-Latn-RS" smtClean="0"/>
              <a:pPr/>
              <a:t>12</a:t>
            </a:fld>
            <a:endParaRPr lang="hr-HR" altLang="sr-Latn-RS" smtClean="0"/>
          </a:p>
        </p:txBody>
      </p:sp>
      <p:sp>
        <p:nvSpPr>
          <p:cNvPr id="9" name="Rectangle 8"/>
          <p:cNvSpPr/>
          <p:nvPr/>
        </p:nvSpPr>
        <p:spPr>
          <a:xfrm>
            <a:off x="3456609" y="29649085"/>
            <a:ext cx="24714568" cy="11017224"/>
          </a:xfrm>
          <a:prstGeom prst="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anchor="ctr"/>
          <a:lstStyle/>
          <a:p>
            <a:pPr algn="ctr">
              <a:defRPr/>
            </a:pPr>
            <a:r>
              <a:rPr lang="hr-HR" sz="6600" b="1" i="1" dirty="0" smtClean="0"/>
              <a:t>KAKO SE BORITI PROTIV STIGMATIZACIJE? </a:t>
            </a:r>
          </a:p>
          <a:p>
            <a:pPr algn="ctr">
              <a:defRPr/>
            </a:pPr>
            <a:endParaRPr lang="hr-HR" sz="6600" dirty="0"/>
          </a:p>
          <a:p>
            <a:pPr algn="ctr">
              <a:defRPr/>
            </a:pPr>
            <a:r>
              <a:rPr lang="hr-HR" sz="6600" dirty="0" smtClean="0"/>
              <a:t>Važan je ODABIR RIJEČI – ne govoriti o ljudima koji su ZARAŽENI COVIDOM-19 ili koji PRENOSE VIRUS. </a:t>
            </a:r>
          </a:p>
          <a:p>
            <a:pPr algn="ctr">
              <a:defRPr/>
            </a:pPr>
            <a:endParaRPr lang="hr-HR" sz="6600" dirty="0">
              <a:solidFill>
                <a:schemeClr val="bg1"/>
              </a:solidFill>
            </a:endParaRPr>
          </a:p>
          <a:p>
            <a:pPr algn="ctr">
              <a:defRPr/>
            </a:pPr>
            <a:r>
              <a:rPr lang="hr-HR" sz="6600" b="1" i="1" dirty="0" smtClean="0">
                <a:solidFill>
                  <a:schemeClr val="bg1"/>
                </a:solidFill>
              </a:rPr>
              <a:t>VAŽNO JE ODVOJITI OSOBU OD KARAKTERISTIKA KOJE JOJ SE PRIPISUJU S IMANJEM ILI SUMNJOM NA COVID-19</a:t>
            </a:r>
            <a:endParaRPr lang="hr-HR" sz="5400" b="1" i="1" dirty="0">
              <a:solidFill>
                <a:schemeClr val="bg1"/>
              </a:solidFill>
            </a:endParaRPr>
          </a:p>
          <a:p>
            <a:pPr>
              <a:defRPr/>
            </a:pPr>
            <a:endParaRPr lang="hr-HR" sz="4800" dirty="0"/>
          </a:p>
          <a:p>
            <a:pPr>
              <a:defRPr/>
            </a:pPr>
            <a:r>
              <a:rPr lang="hr-HR" sz="4800" dirty="0"/>
              <a:t> </a:t>
            </a:r>
            <a:endParaRPr lang="hr-HR" sz="6600" dirty="0"/>
          </a:p>
        </p:txBody>
      </p:sp>
      <p:sp>
        <p:nvSpPr>
          <p:cNvPr id="8" name="Rectangle 7"/>
          <p:cNvSpPr/>
          <p:nvPr/>
        </p:nvSpPr>
        <p:spPr>
          <a:xfrm>
            <a:off x="1728417" y="11891897"/>
            <a:ext cx="24748723" cy="12372618"/>
          </a:xfrm>
          <a:prstGeom prst="rect">
            <a:avLst/>
          </a:prstGeom>
        </p:spPr>
        <p:txBody>
          <a:bodyPr wrap="square">
            <a:spAutoFit/>
          </a:bodyPr>
          <a:lstStyle/>
          <a:p>
            <a:pPr lvl="0" algn="ctr">
              <a:defRPr/>
            </a:pPr>
            <a:endParaRPr lang="hr-HR" sz="6600" dirty="0">
              <a:solidFill>
                <a:prstClr val="black"/>
              </a:solidFill>
              <a:latin typeface="Calibri"/>
            </a:endParaRPr>
          </a:p>
          <a:p>
            <a:pPr lvl="0" algn="just">
              <a:defRPr/>
            </a:pPr>
            <a:endParaRPr lang="hr-HR" sz="6000" dirty="0">
              <a:solidFill>
                <a:prstClr val="black"/>
              </a:solidFill>
              <a:latin typeface="Calibri"/>
            </a:endParaRPr>
          </a:p>
          <a:p>
            <a:pPr lvl="0" algn="just">
              <a:defRPr/>
            </a:pPr>
            <a:r>
              <a:rPr lang="hr-HR" sz="6600" b="1" i="1" dirty="0">
                <a:solidFill>
                  <a:prstClr val="black"/>
                </a:solidFill>
                <a:latin typeface="Calibri"/>
              </a:rPr>
              <a:t>Razina stigme povezane s COVID-19 temelji se na tri glavna čimbenika</a:t>
            </a:r>
            <a:r>
              <a:rPr lang="hr-HR" sz="6600" b="1" i="1" dirty="0" smtClean="0">
                <a:solidFill>
                  <a:prstClr val="black"/>
                </a:solidFill>
                <a:latin typeface="Calibri"/>
              </a:rPr>
              <a:t>:</a:t>
            </a:r>
            <a:endParaRPr lang="hr-HR" sz="6600" b="1" i="1" dirty="0">
              <a:solidFill>
                <a:prstClr val="black"/>
              </a:solidFill>
              <a:latin typeface="Calibri"/>
            </a:endParaRPr>
          </a:p>
          <a:p>
            <a:pPr marL="857250" lvl="0" indent="-857250" algn="just">
              <a:buFont typeface="Arial" panose="020B0604020202020204" pitchFamily="34" charset="0"/>
              <a:buChar char="•"/>
              <a:defRPr/>
            </a:pPr>
            <a:r>
              <a:rPr lang="hr-HR" sz="6000" dirty="0">
                <a:solidFill>
                  <a:prstClr val="black"/>
                </a:solidFill>
                <a:latin typeface="Calibri"/>
              </a:rPr>
              <a:t>b</a:t>
            </a:r>
            <a:r>
              <a:rPr lang="hr-HR" sz="6000" dirty="0" smtClean="0">
                <a:solidFill>
                  <a:prstClr val="black"/>
                </a:solidFill>
                <a:latin typeface="Calibri"/>
              </a:rPr>
              <a:t>olest </a:t>
            </a:r>
            <a:r>
              <a:rPr lang="hr-HR" sz="6000" dirty="0">
                <a:solidFill>
                  <a:prstClr val="black"/>
                </a:solidFill>
                <a:latin typeface="Calibri"/>
              </a:rPr>
              <a:t>je nova i za nju postoje mnoge nepoznanice</a:t>
            </a:r>
          </a:p>
          <a:p>
            <a:pPr marL="857250" lvl="0" indent="-857250" algn="just">
              <a:buFont typeface="Arial" panose="020B0604020202020204" pitchFamily="34" charset="0"/>
              <a:buChar char="•"/>
              <a:defRPr/>
            </a:pPr>
            <a:r>
              <a:rPr lang="hr-HR" sz="6000" dirty="0">
                <a:solidFill>
                  <a:prstClr val="black"/>
                </a:solidFill>
                <a:latin typeface="Calibri"/>
              </a:rPr>
              <a:t>s</a:t>
            </a:r>
            <a:r>
              <a:rPr lang="hr-HR" sz="6000" dirty="0" smtClean="0">
                <a:solidFill>
                  <a:prstClr val="black"/>
                </a:solidFill>
                <a:latin typeface="Calibri"/>
              </a:rPr>
              <a:t>trah </a:t>
            </a:r>
            <a:r>
              <a:rPr lang="hr-HR" sz="6000" dirty="0">
                <a:solidFill>
                  <a:prstClr val="black"/>
                </a:solidFill>
                <a:latin typeface="Calibri"/>
              </a:rPr>
              <a:t>od nepoznatog je uobičajen</a:t>
            </a:r>
          </a:p>
          <a:p>
            <a:pPr marL="857250" lvl="0" indent="-857250" algn="just">
              <a:buFont typeface="Arial" panose="020B0604020202020204" pitchFamily="34" charset="0"/>
              <a:buChar char="•"/>
              <a:defRPr/>
            </a:pPr>
            <a:r>
              <a:rPr lang="hr-HR" sz="6000" dirty="0" smtClean="0">
                <a:solidFill>
                  <a:prstClr val="black"/>
                </a:solidFill>
                <a:latin typeface="Calibri"/>
              </a:rPr>
              <a:t>lako </a:t>
            </a:r>
            <a:r>
              <a:rPr lang="hr-HR" sz="6000" dirty="0">
                <a:solidFill>
                  <a:prstClr val="black"/>
                </a:solidFill>
                <a:latin typeface="Calibri"/>
              </a:rPr>
              <a:t>je povezati taj strah s „drugima“</a:t>
            </a:r>
          </a:p>
          <a:p>
            <a:pPr lvl="0" algn="just">
              <a:defRPr/>
            </a:pPr>
            <a:endParaRPr lang="hr-HR" sz="6000" dirty="0">
              <a:solidFill>
                <a:prstClr val="black"/>
              </a:solidFill>
              <a:latin typeface="Calibri"/>
            </a:endParaRPr>
          </a:p>
          <a:p>
            <a:pPr lvl="0" algn="just">
              <a:defRPr/>
            </a:pPr>
            <a:endParaRPr lang="hr-HR" sz="6000" dirty="0">
              <a:solidFill>
                <a:prstClr val="black"/>
              </a:solidFill>
              <a:latin typeface="Calibri"/>
            </a:endParaRPr>
          </a:p>
          <a:p>
            <a:pPr lvl="0" algn="just"/>
            <a:r>
              <a:rPr lang="hr-HR" sz="6600" b="1" i="1" dirty="0">
                <a:solidFill>
                  <a:prstClr val="black"/>
                </a:solidFill>
                <a:latin typeface="Calibri"/>
              </a:rPr>
              <a:t>Stigma može</a:t>
            </a:r>
            <a:r>
              <a:rPr lang="hr-HR" sz="6600" b="1" i="1" dirty="0" smtClean="0">
                <a:solidFill>
                  <a:prstClr val="black"/>
                </a:solidFill>
                <a:latin typeface="Calibri"/>
              </a:rPr>
              <a:t>:</a:t>
            </a:r>
            <a:endParaRPr lang="hr-HR" sz="6600" b="1" i="1" dirty="0">
              <a:solidFill>
                <a:prstClr val="black"/>
              </a:solidFill>
              <a:latin typeface="Calibri"/>
            </a:endParaRPr>
          </a:p>
          <a:p>
            <a:pPr marL="857250" lvl="0" indent="-857250" algn="just">
              <a:buFont typeface="Arial" panose="020B0604020202020204" pitchFamily="34" charset="0"/>
              <a:buChar char="•"/>
            </a:pPr>
            <a:r>
              <a:rPr lang="hr-HR" sz="6000" dirty="0">
                <a:solidFill>
                  <a:prstClr val="black"/>
                </a:solidFill>
                <a:latin typeface="Calibri"/>
              </a:rPr>
              <a:t>p</a:t>
            </a:r>
            <a:r>
              <a:rPr lang="hr-HR" sz="6000" dirty="0" smtClean="0">
                <a:solidFill>
                  <a:prstClr val="black"/>
                </a:solidFill>
                <a:latin typeface="Calibri"/>
              </a:rPr>
              <a:t>otaknuti </a:t>
            </a:r>
            <a:r>
              <a:rPr lang="hr-HR" sz="6000" dirty="0">
                <a:solidFill>
                  <a:prstClr val="black"/>
                </a:solidFill>
                <a:latin typeface="Calibri"/>
              </a:rPr>
              <a:t>ljude da sakriju bolest kako bi se izbjegla diskriminacija</a:t>
            </a:r>
          </a:p>
          <a:p>
            <a:pPr marL="857250" lvl="0" indent="-857250" algn="just">
              <a:buFont typeface="Arial" panose="020B0604020202020204" pitchFamily="34" charset="0"/>
              <a:buChar char="•"/>
            </a:pPr>
            <a:r>
              <a:rPr lang="hr-HR" sz="6000" dirty="0">
                <a:solidFill>
                  <a:prstClr val="black"/>
                </a:solidFill>
                <a:latin typeface="Calibri"/>
              </a:rPr>
              <a:t>s</a:t>
            </a:r>
            <a:r>
              <a:rPr lang="hr-HR" sz="6000" dirty="0" smtClean="0">
                <a:solidFill>
                  <a:prstClr val="black"/>
                </a:solidFill>
                <a:latin typeface="Calibri"/>
              </a:rPr>
              <a:t>priječiti </a:t>
            </a:r>
            <a:r>
              <a:rPr lang="hr-HR" sz="6000" dirty="0">
                <a:solidFill>
                  <a:prstClr val="black"/>
                </a:solidFill>
                <a:latin typeface="Calibri"/>
              </a:rPr>
              <a:t>ljude da odmah zatraže zdravstvenu zaštitu</a:t>
            </a:r>
          </a:p>
          <a:p>
            <a:pPr marL="857250" lvl="0" indent="-857250" algn="just">
              <a:buFont typeface="Arial" panose="020B0604020202020204" pitchFamily="34" charset="0"/>
              <a:buChar char="•"/>
            </a:pPr>
            <a:r>
              <a:rPr lang="hr-HR" sz="6000" dirty="0">
                <a:solidFill>
                  <a:prstClr val="black"/>
                </a:solidFill>
                <a:latin typeface="Calibri"/>
              </a:rPr>
              <a:t>o</a:t>
            </a:r>
            <a:r>
              <a:rPr lang="hr-HR" sz="6000" dirty="0" smtClean="0">
                <a:solidFill>
                  <a:prstClr val="black"/>
                </a:solidFill>
                <a:latin typeface="Calibri"/>
              </a:rPr>
              <a:t>dvratiti </a:t>
            </a:r>
            <a:r>
              <a:rPr lang="hr-HR" sz="6000" dirty="0">
                <a:solidFill>
                  <a:prstClr val="black"/>
                </a:solidFill>
                <a:latin typeface="Calibri"/>
              </a:rPr>
              <a:t>ih od usvajanja zdravog ponašanja</a:t>
            </a:r>
          </a:p>
          <a:p>
            <a:pPr lvl="0" algn="just">
              <a:defRPr/>
            </a:pPr>
            <a:endParaRPr lang="hr-HR" sz="6000" dirty="0">
              <a:solidFill>
                <a:prstClr val="black"/>
              </a:solidFill>
              <a:latin typeface="Calibri"/>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87141" y="2366109"/>
            <a:ext cx="11554842" cy="7072360"/>
          </a:xfrm>
          <a:prstGeom prst="rect">
            <a:avLst/>
          </a:prstGeom>
        </p:spPr>
      </p:pic>
      <p:sp>
        <p:nvSpPr>
          <p:cNvPr id="6" name="Rectangle 5"/>
          <p:cNvSpPr/>
          <p:nvPr/>
        </p:nvSpPr>
        <p:spPr>
          <a:xfrm>
            <a:off x="1044854" y="2149566"/>
            <a:ext cx="16345816" cy="3304813"/>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hr-HR" sz="6600" dirty="0"/>
          </a:p>
          <a:p>
            <a:pPr algn="ctr">
              <a:defRPr/>
            </a:pPr>
            <a:r>
              <a:rPr lang="hr-HR" sz="6600" dirty="0"/>
              <a:t> </a:t>
            </a:r>
            <a:r>
              <a:rPr lang="hr-HR" sz="7200" b="1" i="1" dirty="0">
                <a:solidFill>
                  <a:prstClr val="black"/>
                </a:solidFill>
              </a:rPr>
              <a:t>STIGMATIZACIJA</a:t>
            </a:r>
          </a:p>
          <a:p>
            <a:pPr algn="ctr">
              <a:defRPr/>
            </a:pPr>
            <a:endParaRPr lang="hr-HR" sz="6600" dirty="0"/>
          </a:p>
        </p:txBody>
      </p:sp>
      <p:sp>
        <p:nvSpPr>
          <p:cNvPr id="2" name="Rectangle 1"/>
          <p:cNvSpPr/>
          <p:nvPr/>
        </p:nvSpPr>
        <p:spPr>
          <a:xfrm>
            <a:off x="1182860" y="6757770"/>
            <a:ext cx="16202025" cy="4708981"/>
          </a:xfrm>
          <a:prstGeom prst="rect">
            <a:avLst/>
          </a:prstGeom>
        </p:spPr>
        <p:txBody>
          <a:bodyPr>
            <a:spAutoFit/>
          </a:bodyPr>
          <a:lstStyle/>
          <a:p>
            <a:pPr lvl="0" algn="just">
              <a:defRPr/>
            </a:pPr>
            <a:r>
              <a:rPr lang="hr-HR" sz="6000" dirty="0">
                <a:solidFill>
                  <a:prstClr val="black"/>
                </a:solidFill>
                <a:latin typeface="Calibri"/>
              </a:rPr>
              <a:t>Stigmatizacija znači da su ljudi etiketirani, diskriminirani, tretirani drugačije ili su na bilo koji način doživjeli gubitak statusa zbog uočene povezanosti s nekom bolesti, u ovom slučaju s bolesti COVID-19. </a:t>
            </a:r>
          </a:p>
        </p:txBody>
      </p:sp>
      <p:sp>
        <p:nvSpPr>
          <p:cNvPr id="3" name="Rectangle 2"/>
          <p:cNvSpPr/>
          <p:nvPr/>
        </p:nvSpPr>
        <p:spPr>
          <a:xfrm>
            <a:off x="4968777" y="25645265"/>
            <a:ext cx="20711938" cy="1938992"/>
          </a:xfrm>
          <a:prstGeom prst="rect">
            <a:avLst/>
          </a:prstGeom>
        </p:spPr>
        <p:txBody>
          <a:bodyPr wrap="square">
            <a:spAutoFit/>
          </a:bodyPr>
          <a:lstStyle/>
          <a:p>
            <a:pPr lvl="0" algn="just">
              <a:defRPr/>
            </a:pPr>
            <a:r>
              <a:rPr lang="hr-HR" sz="6000" dirty="0">
                <a:solidFill>
                  <a:prstClr val="black"/>
                </a:solidFill>
                <a:latin typeface="Calibri"/>
              </a:rPr>
              <a:t>Stigmatizaciji doprinosi i </a:t>
            </a:r>
            <a:r>
              <a:rPr lang="hr-HR" sz="6000" b="1" i="1" dirty="0">
                <a:solidFill>
                  <a:prstClr val="black"/>
                </a:solidFill>
                <a:latin typeface="Calibri"/>
              </a:rPr>
              <a:t>„</a:t>
            </a:r>
            <a:r>
              <a:rPr lang="hr-HR" sz="6000" b="1" i="1" dirty="0" err="1">
                <a:solidFill>
                  <a:prstClr val="black"/>
                </a:solidFill>
                <a:latin typeface="Calibri"/>
              </a:rPr>
              <a:t>infodemija</a:t>
            </a:r>
            <a:r>
              <a:rPr lang="hr-HR" sz="6000" b="1" i="1" dirty="0">
                <a:solidFill>
                  <a:prstClr val="black"/>
                </a:solidFill>
                <a:latin typeface="Calibri"/>
              </a:rPr>
              <a:t>„ </a:t>
            </a:r>
            <a:r>
              <a:rPr lang="hr-HR" sz="6000" dirty="0">
                <a:solidFill>
                  <a:prstClr val="black"/>
                </a:solidFill>
                <a:latin typeface="Calibri"/>
              </a:rPr>
              <a:t>odnosno  dezinformacije i glasine koje se mogu širiti brže od trenutne epidemije COVID-19. </a:t>
            </a:r>
          </a:p>
        </p:txBody>
      </p:sp>
      <p:sp>
        <p:nvSpPr>
          <p:cNvPr id="4" name="Rectangle 3"/>
          <p:cNvSpPr/>
          <p:nvPr/>
        </p:nvSpPr>
        <p:spPr>
          <a:xfrm>
            <a:off x="1044854" y="41573947"/>
            <a:ext cx="2808398" cy="769441"/>
          </a:xfrm>
          <a:prstGeom prst="rect">
            <a:avLst/>
          </a:prstGeom>
        </p:spPr>
        <p:txBody>
          <a:bodyPr wrap="none">
            <a:spAutoFit/>
          </a:bodyPr>
          <a:lstStyle/>
          <a:p>
            <a:pPr lvl="0">
              <a:spcBef>
                <a:spcPct val="30000"/>
              </a:spcBef>
            </a:pPr>
            <a:r>
              <a:rPr lang="hr-HR" sz="4400" dirty="0">
                <a:solidFill>
                  <a:prstClr val="black"/>
                </a:solidFill>
                <a:latin typeface="Calibri"/>
              </a:rPr>
              <a:t>WHO, 2020</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39000"/>
          </a:blip>
          <a:srcRect/>
          <a:stretch>
            <a:fillRect/>
          </a:stretch>
        </a:blipFill>
        <a:effectLst/>
      </p:bgPr>
    </p:bg>
    <p:spTree>
      <p:nvGrpSpPr>
        <p:cNvPr id="1" name=""/>
        <p:cNvGrpSpPr/>
        <p:nvPr/>
      </p:nvGrpSpPr>
      <p:grpSpPr>
        <a:xfrm>
          <a:off x="0" y="0"/>
          <a:ext cx="0" cy="0"/>
          <a:chOff x="0" y="0"/>
          <a:chExt cx="0" cy="0"/>
        </a:xfrm>
      </p:grpSpPr>
      <p:sp>
        <p:nvSpPr>
          <p:cNvPr id="1331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41B64DA-9A6B-4790-A5C5-49B81C61BB34}" type="slidenum">
              <a:rPr lang="hr-HR" altLang="sr-Latn-RS" smtClean="0"/>
              <a:pPr/>
              <a:t>13</a:t>
            </a:fld>
            <a:endParaRPr lang="hr-HR" altLang="sr-Latn-RS" smtClean="0"/>
          </a:p>
        </p:txBody>
      </p:sp>
      <p:sp>
        <p:nvSpPr>
          <p:cNvPr id="13318" name="Rectangle 4"/>
          <p:cNvSpPr>
            <a:spLocks noChangeArrowheads="1"/>
          </p:cNvSpPr>
          <p:nvPr/>
        </p:nvSpPr>
        <p:spPr bwMode="auto">
          <a:xfrm>
            <a:off x="13969777" y="6159241"/>
            <a:ext cx="14741281" cy="31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07000"/>
              </a:lnSpc>
              <a:spcAft>
                <a:spcPts val="800"/>
              </a:spcAft>
            </a:pPr>
            <a:r>
              <a:rPr lang="hr-HR" altLang="sr-Latn-RS" sz="6000" dirty="0" smtClean="0">
                <a:latin typeface="Calibri" panose="020F0502020204030204" pitchFamily="34" charset="0"/>
                <a:cs typeface="Calibri" panose="020F0502020204030204" pitchFamily="34" charset="0"/>
              </a:rPr>
              <a:t>Jedna od najvažnijih uloga poslodavaca je </a:t>
            </a:r>
          </a:p>
          <a:p>
            <a:pPr algn="ctr">
              <a:lnSpc>
                <a:spcPct val="107000"/>
              </a:lnSpc>
              <a:spcAft>
                <a:spcPts val="800"/>
              </a:spcAft>
            </a:pPr>
            <a:r>
              <a:rPr lang="hr-HR" altLang="sr-Latn-RS" sz="6000" b="1" i="1" dirty="0" smtClean="0">
                <a:latin typeface="Calibri" panose="020F0502020204030204" pitchFamily="34" charset="0"/>
                <a:cs typeface="Calibri" panose="020F0502020204030204" pitchFamily="34" charset="0"/>
              </a:rPr>
              <a:t>PRUŽITI ZAPOSLENICIMA OSJEĆAJ FIZIČKE I PSIHIČKE SIGURNOSTI NA RADNOM MJESTU </a:t>
            </a:r>
            <a:endParaRPr lang="hr-HR" altLang="sr-Latn-RS" sz="6000" b="1"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999320" y="19442460"/>
            <a:ext cx="29911440" cy="18605093"/>
          </a:xfrm>
          <a:prstGeom prst="rect">
            <a:avLst/>
          </a:prstGeom>
        </p:spPr>
        <p:txBody>
          <a:bodyPr wrap="square">
            <a:spAutoFit/>
          </a:bodyPr>
          <a:lstStyle/>
          <a:p>
            <a:pPr algn="ctr">
              <a:defRPr/>
            </a:pPr>
            <a:r>
              <a:rPr lang="hr-HR" sz="6000" b="1" i="1" dirty="0" smtClean="0">
                <a:latin typeface="+mn-lt"/>
              </a:rPr>
              <a:t>DOBRA KOMUNIKACIJA JE KLJUČ USPJEŠNOG UPRAVLJANJA U TEŠKIM VREMENIMA. </a:t>
            </a:r>
          </a:p>
          <a:p>
            <a:pPr>
              <a:defRPr/>
            </a:pPr>
            <a:endParaRPr lang="hr-HR" sz="5700" dirty="0" smtClean="0">
              <a:latin typeface="+mn-lt"/>
            </a:endParaRPr>
          </a:p>
          <a:p>
            <a:pPr marL="857250" indent="-857250">
              <a:buFont typeface="Arial" panose="020B0604020202020204" pitchFamily="34" charset="0"/>
              <a:buChar char="•"/>
              <a:defRPr/>
            </a:pPr>
            <a:r>
              <a:rPr lang="hr-HR" sz="5700" dirty="0" smtClean="0">
                <a:latin typeface="+mn-lt"/>
              </a:rPr>
              <a:t>Komunikacija treba biti otvorena, jednoznačna i transparentna. </a:t>
            </a:r>
          </a:p>
          <a:p>
            <a:pPr marL="857250" indent="-857250">
              <a:buFont typeface="Arial" panose="020B0604020202020204" pitchFamily="34" charset="0"/>
              <a:buChar char="•"/>
              <a:defRPr/>
            </a:pPr>
            <a:r>
              <a:rPr lang="hr-HR" sz="5700" dirty="0" smtClean="0">
                <a:latin typeface="+mn-lt"/>
              </a:rPr>
              <a:t>Nejasne informacije podložne interpretaciji radnika mogu dovesti do zbunjenosti, panike i pretjeranih reakcija. </a:t>
            </a:r>
            <a:endParaRPr lang="hr-HR" sz="5700" dirty="0">
              <a:latin typeface="+mn-lt"/>
            </a:endParaRPr>
          </a:p>
          <a:p>
            <a:pPr marL="857250" indent="-857250">
              <a:buFont typeface="Arial" panose="020B0604020202020204" pitchFamily="34" charset="0"/>
              <a:buChar char="•"/>
              <a:defRPr/>
            </a:pPr>
            <a:r>
              <a:rPr lang="hr-HR" sz="5700" dirty="0" smtClean="0">
                <a:latin typeface="+mn-lt"/>
              </a:rPr>
              <a:t>Radnicima je važno imati jasne upute što raditi, što očekivati i kako se ponašati.</a:t>
            </a:r>
          </a:p>
          <a:p>
            <a:pPr marL="857250" indent="-857250">
              <a:buFont typeface="Arial" panose="020B0604020202020204" pitchFamily="34" charset="0"/>
              <a:buChar char="•"/>
              <a:defRPr/>
            </a:pPr>
            <a:r>
              <a:rPr lang="hr-HR" sz="5700" dirty="0" smtClean="0">
                <a:latin typeface="+mn-lt"/>
              </a:rPr>
              <a:t>Potrebno je omogućiti da radnici podijele svoja pitanja, zabrinutosti i nedoumice s rukovoditeljima i da zajednički potraže rješenje. </a:t>
            </a:r>
          </a:p>
          <a:p>
            <a:pPr marL="857250" indent="-857250">
              <a:buFont typeface="Arial" panose="020B0604020202020204" pitchFamily="34" charset="0"/>
              <a:buChar char="•"/>
              <a:defRPr/>
            </a:pPr>
            <a:r>
              <a:rPr lang="hr-HR" sz="5700" dirty="0" smtClean="0">
                <a:latin typeface="+mn-lt"/>
              </a:rPr>
              <a:t>Važno je biti ljubazan i empatičan, pokazati razumijevanje. U nekim situacijama će jedino to biti moguće, ali i dovoljno.</a:t>
            </a:r>
            <a:endParaRPr lang="hr-HR" sz="5700" dirty="0">
              <a:latin typeface="+mn-lt"/>
            </a:endParaRPr>
          </a:p>
          <a:p>
            <a:pPr>
              <a:defRPr/>
            </a:pPr>
            <a:endParaRPr lang="hr-HR" sz="5700" dirty="0">
              <a:latin typeface="+mn-lt"/>
            </a:endParaRPr>
          </a:p>
          <a:p>
            <a:pPr marL="857250" indent="-857250">
              <a:buFont typeface="Arial" panose="020B0604020202020204" pitchFamily="34" charset="0"/>
              <a:buChar char="•"/>
              <a:defRPr/>
            </a:pPr>
            <a:r>
              <a:rPr lang="hr-HR" sz="5700" dirty="0" smtClean="0">
                <a:latin typeface="+mn-lt"/>
              </a:rPr>
              <a:t>Od velike je važnosti učestalo se informirati o mjerama zaštite i drugim mjerama koje mogu djelovati na poslovanje kako biste uvijek mogli prenijeti točne i pouzdane informacije. </a:t>
            </a:r>
            <a:endParaRPr lang="hr-HR" sz="5700" dirty="0">
              <a:latin typeface="+mn-lt"/>
            </a:endParaRPr>
          </a:p>
          <a:p>
            <a:pPr>
              <a:defRPr/>
            </a:pPr>
            <a:endParaRPr lang="hr-HR" sz="5700" dirty="0" smtClean="0">
              <a:latin typeface="+mn-lt"/>
            </a:endParaRPr>
          </a:p>
          <a:p>
            <a:pPr marL="857250" indent="-857250">
              <a:buFont typeface="Arial" panose="020B0604020202020204" pitchFamily="34" charset="0"/>
              <a:buChar char="•"/>
              <a:defRPr/>
            </a:pPr>
            <a:r>
              <a:rPr lang="hr-HR" sz="5700" dirty="0" smtClean="0">
                <a:latin typeface="+mn-lt"/>
              </a:rPr>
              <a:t>Radnicima koji rade od kuće, onima koji su u izolaciji ili na bolovanju potrebno je posvetiti dodatnu pažnju te redovno provjeriti imaju li kakvih problema.</a:t>
            </a:r>
            <a:endParaRPr lang="hr-HR" sz="5700" dirty="0">
              <a:latin typeface="+mn-lt"/>
            </a:endParaRPr>
          </a:p>
          <a:p>
            <a:pPr marL="857250" indent="-857250">
              <a:buFont typeface="Arial" panose="020B0604020202020204" pitchFamily="34" charset="0"/>
              <a:buChar char="•"/>
              <a:defRPr/>
            </a:pPr>
            <a:endParaRPr lang="hr-HR" sz="5700" dirty="0" smtClean="0">
              <a:latin typeface="+mn-lt"/>
            </a:endParaRPr>
          </a:p>
          <a:p>
            <a:pPr marL="857250" indent="-857250">
              <a:buFont typeface="Arial" panose="020B0604020202020204" pitchFamily="34" charset="0"/>
              <a:buChar char="•"/>
              <a:defRPr/>
            </a:pPr>
            <a:r>
              <a:rPr lang="hr-HR" sz="5700" dirty="0" smtClean="0">
                <a:latin typeface="+mn-lt"/>
              </a:rPr>
              <a:t>Radnici koji su prethodno imali poteškoća psihičke prirode ili bili pod povećanim stresom zbog drugih okolnosti, u ovoj situaciji podložni su pogoršanju mentalnog zdravlja te je važno osigurati im podršku i uputiti ih na dostupne stručne službe. </a:t>
            </a:r>
            <a:endParaRPr lang="hr-HR" sz="5700" dirty="0">
              <a:latin typeface="+mn-lt"/>
            </a:endParaRPr>
          </a:p>
          <a:p>
            <a:pPr>
              <a:defRPr/>
            </a:pPr>
            <a:endParaRPr lang="hr-HR" sz="6000" dirty="0">
              <a:latin typeface="+mn-lt"/>
            </a:endParaRPr>
          </a:p>
        </p:txBody>
      </p:sp>
      <p:sp>
        <p:nvSpPr>
          <p:cNvPr id="5" name="Rectangle 4"/>
          <p:cNvSpPr/>
          <p:nvPr/>
        </p:nvSpPr>
        <p:spPr>
          <a:xfrm>
            <a:off x="8229723" y="1663780"/>
            <a:ext cx="16635708" cy="1200329"/>
          </a:xfrm>
          <a:prstGeom prst="rect">
            <a:avLst/>
          </a:prstGeom>
        </p:spPr>
        <p:txBody>
          <a:bodyPr wrap="none">
            <a:spAutoFit/>
          </a:bodyPr>
          <a:lstStyle/>
          <a:p>
            <a:r>
              <a:rPr lang="hr-HR" sz="7200" b="1" i="1" dirty="0">
                <a:solidFill>
                  <a:prstClr val="black"/>
                </a:solidFill>
                <a:latin typeface="Calibri"/>
              </a:rPr>
              <a:t>SAVJETI ZA POSLODAVCE I RUKOVODITELJE </a:t>
            </a:r>
            <a:endParaRPr lang="hr-HR" sz="7200" b="1" i="1" dirty="0"/>
          </a:p>
        </p:txBody>
      </p:sp>
      <p:sp>
        <p:nvSpPr>
          <p:cNvPr id="13" name="Rectangle 2"/>
          <p:cNvSpPr>
            <a:spLocks noChangeArrowheads="1"/>
          </p:cNvSpPr>
          <p:nvPr/>
        </p:nvSpPr>
        <p:spPr bwMode="auto">
          <a:xfrm>
            <a:off x="859843" y="13825836"/>
            <a:ext cx="29926545"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hr-HR" sz="6000" dirty="0">
                <a:solidFill>
                  <a:prstClr val="black"/>
                </a:solidFill>
                <a:latin typeface="Calibri"/>
              </a:rPr>
              <a:t>U </a:t>
            </a:r>
            <a:r>
              <a:rPr lang="hr-HR" sz="6000" dirty="0" smtClean="0">
                <a:solidFill>
                  <a:prstClr val="black"/>
                </a:solidFill>
                <a:latin typeface="Calibri"/>
              </a:rPr>
              <a:t>situacijama krize bitno </a:t>
            </a:r>
            <a:r>
              <a:rPr lang="hr-HR" sz="6000" dirty="0">
                <a:solidFill>
                  <a:prstClr val="black"/>
                </a:solidFill>
                <a:latin typeface="Calibri"/>
              </a:rPr>
              <a:t>je da rukovoditelji </a:t>
            </a:r>
            <a:r>
              <a:rPr lang="hr-HR" sz="6000" dirty="0" smtClean="0">
                <a:solidFill>
                  <a:prstClr val="black"/>
                </a:solidFill>
                <a:latin typeface="Calibri"/>
              </a:rPr>
              <a:t>djeluju </a:t>
            </a:r>
            <a:r>
              <a:rPr lang="hr-HR" sz="6000" b="1" i="1" dirty="0">
                <a:solidFill>
                  <a:prstClr val="black"/>
                </a:solidFill>
                <a:latin typeface="Calibri"/>
              </a:rPr>
              <a:t>smireno i </a:t>
            </a:r>
            <a:r>
              <a:rPr lang="hr-HR" sz="6000" b="1" i="1" dirty="0" smtClean="0">
                <a:solidFill>
                  <a:prstClr val="black"/>
                </a:solidFill>
                <a:latin typeface="Calibri"/>
              </a:rPr>
              <a:t>pouzdano. </a:t>
            </a:r>
            <a:endParaRPr lang="hr-HR" sz="6000" b="1" i="1" dirty="0">
              <a:solidFill>
                <a:prstClr val="black"/>
              </a:solidFill>
              <a:latin typeface="Calibri"/>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r-HR" altLang="sr-Latn-RS" sz="6000" b="0"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5700" b="0" i="0" u="none" strike="noStrike" cap="none" normalizeH="0" baseline="0" dirty="0" smtClean="0">
                <a:ln>
                  <a:noFill/>
                </a:ln>
                <a:solidFill>
                  <a:schemeClr val="tx1"/>
                </a:solidFill>
                <a:effectLst/>
                <a:latin typeface="+mn-lt"/>
              </a:rPr>
              <a:t>Važno je da se rano posavjetujete sa svojim radnicima i/ili njihovim predstavnicima</a:t>
            </a:r>
            <a:r>
              <a:rPr kumimoji="0" lang="hr-HR" altLang="sr-Latn-RS" sz="5700" b="0" i="0" u="none" strike="noStrike" cap="none" normalizeH="0" dirty="0" smtClean="0">
                <a:ln>
                  <a:noFill/>
                </a:ln>
                <a:solidFill>
                  <a:schemeClr val="tx1"/>
                </a:solidFill>
                <a:effectLst/>
                <a:latin typeface="+mn-lt"/>
              </a:rPr>
              <a:t> </a:t>
            </a:r>
            <a:r>
              <a:rPr kumimoji="0" lang="hr-HR" altLang="sr-Latn-RS" sz="5700" b="0" i="0" u="none" strike="noStrike" cap="none" normalizeH="0" baseline="0" dirty="0" smtClean="0">
                <a:ln>
                  <a:noFill/>
                </a:ln>
                <a:solidFill>
                  <a:schemeClr val="tx1"/>
                </a:solidFill>
                <a:effectLst/>
                <a:latin typeface="+mn-lt"/>
              </a:rPr>
              <a:t>o planiranim promjenama i kako će one djelovati u praksi</a:t>
            </a:r>
            <a:r>
              <a:rPr lang="hr-HR" altLang="sr-Latn-RS" sz="5700" dirty="0">
                <a:latin typeface="+mn-lt"/>
              </a:rPr>
              <a:t> </a:t>
            </a:r>
            <a:r>
              <a:rPr lang="hr-HR" altLang="sr-Latn-RS" sz="5700" dirty="0" smtClean="0">
                <a:latin typeface="+mn-lt"/>
              </a:rPr>
              <a:t>te naglasite da je sigurnost radnika prioritet. </a:t>
            </a:r>
            <a:endParaRPr kumimoji="0" lang="hr-HR" altLang="sr-Latn-RS" sz="57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lang="hr-HR" altLang="sr-Latn-RS" sz="6000" dirty="0">
              <a:latin typeface="+mn-lt"/>
            </a:endParaRPr>
          </a:p>
        </p:txBody>
      </p:sp>
      <p:pic>
        <p:nvPicPr>
          <p:cNvPr id="10" name="Picture 9"/>
          <p:cNvPicPr>
            <a:picLocks noChangeAspect="1"/>
          </p:cNvPicPr>
          <p:nvPr/>
        </p:nvPicPr>
        <p:blipFill>
          <a:blip r:embed="rId4">
            <a:duotone>
              <a:schemeClr val="accent2">
                <a:shade val="45000"/>
                <a:satMod val="135000"/>
              </a:schemeClr>
              <a:prstClr val="white"/>
            </a:duotone>
          </a:blip>
          <a:stretch>
            <a:fillRect/>
          </a:stretch>
        </p:blipFill>
        <p:spPr>
          <a:xfrm>
            <a:off x="2448497" y="5497858"/>
            <a:ext cx="9746075" cy="6237488"/>
          </a:xfrm>
          <a:prstGeom prst="rect">
            <a:avLst/>
          </a:prstGeom>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39000"/>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4"/>
          <a:srcRect t="14213" b="14132"/>
          <a:stretch/>
        </p:blipFill>
        <p:spPr>
          <a:xfrm>
            <a:off x="25131017" y="37971500"/>
            <a:ext cx="7304228" cy="5233900"/>
          </a:xfrm>
          <a:prstGeom prst="rect">
            <a:avLst/>
          </a:prstGeom>
        </p:spPr>
      </p:pic>
      <p:sp>
        <p:nvSpPr>
          <p:cNvPr id="1536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05E0E05-3E71-4E33-9E13-0D9F89E8D1D6}" type="slidenum">
              <a:rPr lang="hr-HR" altLang="sr-Latn-RS" smtClean="0"/>
              <a:pPr/>
              <a:t>14</a:t>
            </a:fld>
            <a:endParaRPr lang="hr-HR" altLang="sr-Latn-RS" smtClean="0"/>
          </a:p>
        </p:txBody>
      </p:sp>
      <p:sp>
        <p:nvSpPr>
          <p:cNvPr id="4" name="Rectangle 3"/>
          <p:cNvSpPr/>
          <p:nvPr/>
        </p:nvSpPr>
        <p:spPr>
          <a:xfrm>
            <a:off x="1330249" y="8987258"/>
            <a:ext cx="30641527" cy="11356955"/>
          </a:xfrm>
          <a:prstGeom prst="rect">
            <a:avLst/>
          </a:prstGeom>
        </p:spPr>
        <p:txBody>
          <a:bodyPr wrap="square">
            <a:spAutoFit/>
          </a:bodyPr>
          <a:lstStyle/>
          <a:p>
            <a:pPr>
              <a:defRPr/>
            </a:pPr>
            <a:r>
              <a:rPr lang="hr-HR" sz="6000" dirty="0" smtClean="0">
                <a:latin typeface="+mn-lt"/>
              </a:rPr>
              <a:t>Važan korak je </a:t>
            </a:r>
            <a:r>
              <a:rPr lang="hr-HR" sz="6000" b="1" i="1" dirty="0" smtClean="0">
                <a:latin typeface="+mn-lt"/>
              </a:rPr>
              <a:t>PREPOZNAVANJE SIMPTOMA STRESA</a:t>
            </a:r>
            <a:r>
              <a:rPr lang="hr-HR" sz="6000" dirty="0" smtClean="0">
                <a:latin typeface="+mn-lt"/>
              </a:rPr>
              <a:t>. To mogu biti:  </a:t>
            </a:r>
          </a:p>
          <a:p>
            <a:pPr>
              <a:defRPr/>
            </a:pPr>
            <a:endParaRPr lang="hr-HR" sz="6000" dirty="0">
              <a:latin typeface="+mn-lt"/>
            </a:endParaRPr>
          </a:p>
          <a:p>
            <a:pPr marL="857250" indent="-857250">
              <a:buFont typeface="Arial" panose="020B0604020202020204" pitchFamily="34" charset="0"/>
              <a:buChar char="•"/>
              <a:defRPr/>
            </a:pPr>
            <a:r>
              <a:rPr lang="hr-HR" sz="5400" dirty="0" smtClean="0">
                <a:latin typeface="+mn-lt"/>
              </a:rPr>
              <a:t>nervoza, tjeskoba, nesigurnost </a:t>
            </a:r>
          </a:p>
          <a:p>
            <a:pPr marL="857250" indent="-857250">
              <a:buFont typeface="Arial" panose="020B0604020202020204" pitchFamily="34" charset="0"/>
              <a:buChar char="•"/>
              <a:defRPr/>
            </a:pPr>
            <a:r>
              <a:rPr lang="hr-HR" sz="5400" dirty="0" smtClean="0">
                <a:latin typeface="+mn-lt"/>
              </a:rPr>
              <a:t>iritabilnost</a:t>
            </a:r>
            <a:r>
              <a:rPr lang="hr-HR" sz="5400" dirty="0">
                <a:latin typeface="+mn-lt"/>
              </a:rPr>
              <a:t>, ljutnja, nijekanje </a:t>
            </a:r>
            <a:endParaRPr lang="hr-HR" sz="5400" dirty="0" smtClean="0">
              <a:latin typeface="+mn-lt"/>
            </a:endParaRPr>
          </a:p>
          <a:p>
            <a:pPr marL="857250" indent="-857250">
              <a:buFont typeface="Arial" panose="020B0604020202020204" pitchFamily="34" charset="0"/>
              <a:buChar char="•"/>
              <a:defRPr/>
            </a:pPr>
            <a:r>
              <a:rPr lang="hr-HR" sz="5400" dirty="0" smtClean="0">
                <a:latin typeface="+mn-lt"/>
              </a:rPr>
              <a:t>promjene raspoloženja</a:t>
            </a:r>
            <a:endParaRPr lang="en-US" sz="5400" dirty="0">
              <a:latin typeface="+mn-lt"/>
            </a:endParaRPr>
          </a:p>
          <a:p>
            <a:pPr marL="857250" indent="-857250">
              <a:buFont typeface="Arial" panose="020B0604020202020204" pitchFamily="34" charset="0"/>
              <a:buChar char="•"/>
              <a:defRPr/>
            </a:pPr>
            <a:r>
              <a:rPr lang="hr-HR" sz="5400" dirty="0">
                <a:latin typeface="+mn-lt"/>
              </a:rPr>
              <a:t>tuga, sniženo ili depresivno raspoloženje </a:t>
            </a:r>
            <a:endParaRPr lang="en-US" sz="5400" dirty="0">
              <a:latin typeface="+mn-lt"/>
            </a:endParaRPr>
          </a:p>
          <a:p>
            <a:pPr marL="857250" indent="-857250">
              <a:buFont typeface="Arial" panose="020B0604020202020204" pitchFamily="34" charset="0"/>
              <a:buChar char="•"/>
              <a:defRPr/>
            </a:pPr>
            <a:r>
              <a:rPr lang="hr-HR" sz="5400" dirty="0">
                <a:latin typeface="+mn-lt"/>
              </a:rPr>
              <a:t>osjećaj umora i </a:t>
            </a:r>
            <a:r>
              <a:rPr lang="hr-HR" sz="5400" dirty="0" smtClean="0">
                <a:latin typeface="+mn-lt"/>
              </a:rPr>
              <a:t>preopterećenosti</a:t>
            </a:r>
          </a:p>
          <a:p>
            <a:pPr marL="857250" indent="-857250">
              <a:buFont typeface="Arial" panose="020B0604020202020204" pitchFamily="34" charset="0"/>
              <a:buChar char="•"/>
              <a:defRPr/>
            </a:pPr>
            <a:r>
              <a:rPr lang="hr-HR" sz="5400" dirty="0" smtClean="0">
                <a:latin typeface="+mn-lt"/>
              </a:rPr>
              <a:t>problemi </a:t>
            </a:r>
            <a:r>
              <a:rPr lang="hr-HR" sz="5400" dirty="0">
                <a:latin typeface="+mn-lt"/>
              </a:rPr>
              <a:t>sa </a:t>
            </a:r>
            <a:r>
              <a:rPr lang="hr-HR" sz="5400" dirty="0" smtClean="0">
                <a:latin typeface="+mn-lt"/>
              </a:rPr>
              <a:t>spavanjem, promjene u navikama </a:t>
            </a:r>
            <a:endParaRPr lang="en-US" sz="5400" dirty="0">
              <a:latin typeface="+mn-lt"/>
            </a:endParaRPr>
          </a:p>
          <a:p>
            <a:pPr marL="857250" indent="-857250">
              <a:buFont typeface="Arial" panose="020B0604020202020204" pitchFamily="34" charset="0"/>
              <a:buChar char="•"/>
              <a:defRPr/>
            </a:pPr>
            <a:r>
              <a:rPr lang="hr-HR" sz="5400" dirty="0">
                <a:latin typeface="+mn-lt"/>
              </a:rPr>
              <a:t>poteškoće u pažnji i koncentraciji </a:t>
            </a:r>
            <a:endParaRPr lang="en-US" sz="5400" dirty="0">
              <a:latin typeface="+mn-lt"/>
            </a:endParaRPr>
          </a:p>
          <a:p>
            <a:pPr marL="857250" indent="-857250">
              <a:buFont typeface="Arial" panose="020B0604020202020204" pitchFamily="34" charset="0"/>
              <a:buChar char="•"/>
              <a:defRPr/>
            </a:pPr>
            <a:r>
              <a:rPr lang="hr-HR" sz="5400" dirty="0" smtClean="0">
                <a:latin typeface="+mn-lt"/>
              </a:rPr>
              <a:t>smanjena motivacija i produktivnost</a:t>
            </a:r>
          </a:p>
          <a:p>
            <a:pPr marL="857250" indent="-857250">
              <a:buFont typeface="Arial" panose="020B0604020202020204" pitchFamily="34" charset="0"/>
              <a:buChar char="•"/>
              <a:defRPr/>
            </a:pPr>
            <a:endParaRPr lang="hr-HR" sz="6000" dirty="0">
              <a:latin typeface="+mn-lt"/>
            </a:endParaRPr>
          </a:p>
          <a:p>
            <a:pPr>
              <a:defRPr/>
            </a:pPr>
            <a:r>
              <a:rPr lang="hr-HR" sz="6000" dirty="0" smtClean="0">
                <a:latin typeface="+mn-lt"/>
              </a:rPr>
              <a:t>Prepoznati i osvijestiti svoje osjećaje prvi je korak u upravljaju vlastitim emocionalnim stanjima. </a:t>
            </a:r>
          </a:p>
          <a:p>
            <a:pPr marL="857250" indent="-857250">
              <a:buFont typeface="Arial" panose="020B0604020202020204" pitchFamily="34" charset="0"/>
              <a:buChar char="•"/>
              <a:defRPr/>
            </a:pPr>
            <a:endParaRPr lang="hr-HR" sz="6000" dirty="0">
              <a:latin typeface="+mn-lt"/>
            </a:endParaRPr>
          </a:p>
        </p:txBody>
      </p:sp>
      <p:sp>
        <p:nvSpPr>
          <p:cNvPr id="6" name="Rectangle 5"/>
          <p:cNvSpPr/>
          <p:nvPr/>
        </p:nvSpPr>
        <p:spPr>
          <a:xfrm>
            <a:off x="1259874" y="20261275"/>
            <a:ext cx="30065464" cy="19297590"/>
          </a:xfrm>
          <a:prstGeom prst="rect">
            <a:avLst/>
          </a:prstGeom>
        </p:spPr>
        <p:txBody>
          <a:bodyPr wrap="square">
            <a:spAutoFit/>
          </a:bodyPr>
          <a:lstStyle/>
          <a:p>
            <a:pPr algn="ctr">
              <a:defRPr/>
            </a:pPr>
            <a:r>
              <a:rPr lang="hr-HR" sz="6000" b="1" i="1" dirty="0" smtClean="0">
                <a:latin typeface="+mn-lt"/>
              </a:rPr>
              <a:t>ŠTO MOŽEMO UČINITI DA SAČUVAMO SVOJE MENTALNO ZDRAVLJE? </a:t>
            </a:r>
          </a:p>
          <a:p>
            <a:pPr>
              <a:defRPr/>
            </a:pPr>
            <a:endParaRPr lang="en-US" sz="5400" dirty="0">
              <a:latin typeface="+mn-lt"/>
            </a:endParaRPr>
          </a:p>
          <a:p>
            <a:pPr marL="685800" indent="-685800">
              <a:buFont typeface="Arial" panose="020B0604020202020204" pitchFamily="34" charset="0"/>
              <a:buChar char="•"/>
              <a:defRPr/>
            </a:pPr>
            <a:r>
              <a:rPr lang="hr-HR" sz="5400" dirty="0" smtClean="0">
                <a:latin typeface="+mn-lt"/>
              </a:rPr>
              <a:t>Informirajte se o situaciji uzrokovanoj COVID -19 samo kod provjerenih i stručnih izvora i pratite upute nadležnih vlasti; razumijevanje informacija i zaštitnih mjera pomoći će da se zaštitite i smanjite stres</a:t>
            </a:r>
          </a:p>
          <a:p>
            <a:pPr>
              <a:defRPr/>
            </a:pPr>
            <a:r>
              <a:rPr lang="hr-HR" sz="5400" dirty="0" smtClean="0">
                <a:latin typeface="+mn-lt"/>
              </a:rPr>
              <a:t>     izbjegavajte cjelodnevnu izloženost informacijama i vijestima o </a:t>
            </a:r>
            <a:r>
              <a:rPr lang="hr-HR" sz="5400" dirty="0" err="1" smtClean="0">
                <a:latin typeface="+mn-lt"/>
              </a:rPr>
              <a:t>koronavirusu</a:t>
            </a:r>
            <a:r>
              <a:rPr lang="hr-HR" sz="5400" dirty="0" smtClean="0">
                <a:latin typeface="+mn-lt"/>
              </a:rPr>
              <a:t>. </a:t>
            </a:r>
          </a:p>
          <a:p>
            <a:pPr>
              <a:defRPr/>
            </a:pPr>
            <a:endParaRPr lang="hr-HR" sz="5400" dirty="0">
              <a:latin typeface="+mn-lt"/>
            </a:endParaRPr>
          </a:p>
          <a:p>
            <a:pPr algn="ctr">
              <a:defRPr/>
            </a:pPr>
            <a:endParaRPr lang="hr-HR" sz="5400" b="1" i="1" dirty="0" smtClean="0">
              <a:latin typeface="+mn-lt"/>
            </a:endParaRPr>
          </a:p>
          <a:p>
            <a:pPr algn="ctr">
              <a:defRPr/>
            </a:pPr>
            <a:endParaRPr lang="hr-HR" sz="5400" b="1" i="1" dirty="0">
              <a:latin typeface="+mn-lt"/>
            </a:endParaRPr>
          </a:p>
          <a:p>
            <a:pPr algn="ctr">
              <a:defRPr/>
            </a:pPr>
            <a:endParaRPr lang="hr-HR" sz="5400" b="1" i="1" dirty="0" smtClean="0">
              <a:latin typeface="+mn-lt"/>
            </a:endParaRPr>
          </a:p>
          <a:p>
            <a:pPr algn="ctr">
              <a:defRPr/>
            </a:pPr>
            <a:endParaRPr lang="hr-HR" sz="5400" b="1" i="1" dirty="0">
              <a:latin typeface="+mn-lt"/>
            </a:endParaRPr>
          </a:p>
          <a:p>
            <a:pPr algn="ctr">
              <a:defRPr/>
            </a:pPr>
            <a:endParaRPr lang="hr-HR" sz="5400" b="1" i="1" dirty="0">
              <a:latin typeface="+mn-lt"/>
            </a:endParaRPr>
          </a:p>
          <a:p>
            <a:pPr marL="685800" indent="-685800" algn="just">
              <a:buFont typeface="Arial" panose="020B0604020202020204" pitchFamily="34" charset="0"/>
              <a:buChar char="•"/>
              <a:defRPr/>
            </a:pPr>
            <a:r>
              <a:rPr lang="hr-HR" sz="5400" dirty="0" smtClean="0">
                <a:latin typeface="+mn-lt"/>
              </a:rPr>
              <a:t>Podsjetite se da se ljudi diljem svijeta nalaze u nesvakidašnjoj situaciji s brojnim restrikcijama. Obratite pažnju na ono što možete kontrolirati, umjesto da brinete o okolnostima koje nisu pod vašom kontrolom. </a:t>
            </a:r>
          </a:p>
          <a:p>
            <a:pPr marL="685800" indent="-685800" algn="just">
              <a:buFont typeface="Arial" panose="020B0604020202020204" pitchFamily="34" charset="0"/>
              <a:buChar char="•"/>
              <a:defRPr/>
            </a:pPr>
            <a:r>
              <a:rPr lang="hr-HR" sz="5400" dirty="0" smtClean="0">
                <a:latin typeface="+mn-lt"/>
              </a:rPr>
              <a:t>Ostanite povezani s ljudima u vašoj okolini i vašim kolegama. Socijalna podrška je od velike važnosti u teškom vremenima.</a:t>
            </a:r>
          </a:p>
          <a:p>
            <a:pPr marL="685800" indent="-685800" algn="just">
              <a:buFont typeface="Arial" panose="020B0604020202020204" pitchFamily="34" charset="0"/>
              <a:buChar char="•"/>
              <a:defRPr/>
            </a:pPr>
            <a:r>
              <a:rPr lang="hr-HR" sz="5400" dirty="0" smtClean="0">
                <a:latin typeface="+mn-lt"/>
              </a:rPr>
              <a:t>Podijelite svoja razmišljanja s drugima</a:t>
            </a:r>
            <a:r>
              <a:rPr lang="hr-HR" sz="5400" dirty="0">
                <a:latin typeface="+mn-lt"/>
              </a:rPr>
              <a:t>. </a:t>
            </a:r>
            <a:r>
              <a:rPr lang="hr-HR" sz="5400" dirty="0" smtClean="0">
                <a:latin typeface="+mn-lt"/>
              </a:rPr>
              <a:t>Potražite podršku i ponudite pomoć drugima. </a:t>
            </a:r>
            <a:r>
              <a:rPr lang="hr-HR" sz="5400" dirty="0">
                <a:latin typeface="+mn-lt"/>
              </a:rPr>
              <a:t>O</a:t>
            </a:r>
            <a:r>
              <a:rPr lang="hr-HR" sz="5400" dirty="0" smtClean="0">
                <a:latin typeface="+mn-lt"/>
              </a:rPr>
              <a:t>sim što ćete na taj način dobiti osjećaj vlastite kontrole, pružena pomoć se zasigurno biti od velike važnosti onima koji su u lošijoj poziciji ili pokazuju znakove stresa.</a:t>
            </a:r>
          </a:p>
          <a:p>
            <a:pPr marL="685800" indent="-685800" algn="just">
              <a:buFont typeface="Arial" panose="020B0604020202020204" pitchFamily="34" charset="0"/>
              <a:buChar char="•"/>
              <a:defRPr/>
            </a:pPr>
            <a:r>
              <a:rPr lang="hr-HR" sz="5400" dirty="0" smtClean="0">
                <a:latin typeface="+mn-lt"/>
              </a:rPr>
              <a:t>Uspostavite dnevnu rutinu, održavajte zdrave navike i tjelesnu aktivnost. Ne zaboravite misliti na sebe i svoje </a:t>
            </a:r>
            <a:r>
              <a:rPr lang="hr-HR" sz="5400" dirty="0" err="1" smtClean="0">
                <a:latin typeface="+mn-lt"/>
              </a:rPr>
              <a:t>dobrostanje</a:t>
            </a:r>
            <a:r>
              <a:rPr lang="hr-HR" sz="5400" dirty="0">
                <a:latin typeface="+mn-lt"/>
              </a:rPr>
              <a:t>.</a:t>
            </a:r>
          </a:p>
          <a:p>
            <a:pPr marL="685800" indent="-685800" algn="just">
              <a:buFont typeface="Arial" panose="020B0604020202020204" pitchFamily="34" charset="0"/>
              <a:buChar char="•"/>
              <a:defRPr/>
            </a:pPr>
            <a:r>
              <a:rPr lang="hr-HR" sz="5400" dirty="0" smtClean="0">
                <a:latin typeface="+mn-lt"/>
              </a:rPr>
              <a:t>Komunicirajte sa svojim kolegama i nadređenima o stresu povezanim s radom za vrijeme </a:t>
            </a:r>
            <a:r>
              <a:rPr lang="hr-HR" sz="5400" dirty="0" err="1" smtClean="0">
                <a:latin typeface="+mn-lt"/>
              </a:rPr>
              <a:t>pandemije</a:t>
            </a:r>
            <a:r>
              <a:rPr lang="hr-HR" sz="5400" dirty="0" smtClean="0">
                <a:latin typeface="+mn-lt"/>
              </a:rPr>
              <a:t>, izrazite što vam izaziva stres i zajednički potražite rješenja. </a:t>
            </a:r>
          </a:p>
          <a:p>
            <a:pPr marL="685800" indent="-685800" algn="just">
              <a:buFont typeface="Arial" panose="020B0604020202020204" pitchFamily="34" charset="0"/>
              <a:buChar char="•"/>
              <a:defRPr/>
            </a:pPr>
            <a:r>
              <a:rPr lang="hr-HR" sz="5400" dirty="0" smtClean="0">
                <a:latin typeface="+mn-lt"/>
              </a:rPr>
              <a:t>Ukoliko osjećate da vam je teško, ne ustručavajte se potražiti stručnu pomoć.</a:t>
            </a:r>
            <a:endParaRPr lang="en-US" sz="5400" dirty="0">
              <a:latin typeface="+mn-lt"/>
            </a:endParaRPr>
          </a:p>
        </p:txBody>
      </p:sp>
      <p:sp>
        <p:nvSpPr>
          <p:cNvPr id="10" name="Rectangle 9"/>
          <p:cNvSpPr/>
          <p:nvPr/>
        </p:nvSpPr>
        <p:spPr>
          <a:xfrm>
            <a:off x="11449497" y="1433659"/>
            <a:ext cx="8372805" cy="1200329"/>
          </a:xfrm>
          <a:prstGeom prst="rect">
            <a:avLst/>
          </a:prstGeom>
        </p:spPr>
        <p:txBody>
          <a:bodyPr wrap="none">
            <a:spAutoFit/>
          </a:bodyPr>
          <a:lstStyle/>
          <a:p>
            <a:pPr lvl="0" algn="ctr">
              <a:defRPr/>
            </a:pPr>
            <a:r>
              <a:rPr lang="hr-HR" sz="6600" dirty="0">
                <a:solidFill>
                  <a:prstClr val="black"/>
                </a:solidFill>
                <a:latin typeface="Calibri"/>
              </a:rPr>
              <a:t> </a:t>
            </a:r>
            <a:r>
              <a:rPr lang="hr-HR" sz="7200" b="1" i="1" dirty="0">
                <a:solidFill>
                  <a:prstClr val="black"/>
                </a:solidFill>
                <a:latin typeface="Calibri"/>
              </a:rPr>
              <a:t>SAVJETI ZA RADNIKE </a:t>
            </a:r>
          </a:p>
        </p:txBody>
      </p:sp>
      <p:sp>
        <p:nvSpPr>
          <p:cNvPr id="11" name="Rectangle 10"/>
          <p:cNvSpPr/>
          <p:nvPr/>
        </p:nvSpPr>
        <p:spPr>
          <a:xfrm>
            <a:off x="1259874" y="3691717"/>
            <a:ext cx="29526514" cy="4062651"/>
          </a:xfrm>
          <a:prstGeom prst="rect">
            <a:avLst/>
          </a:prstGeom>
        </p:spPr>
        <p:txBody>
          <a:bodyPr wrap="square">
            <a:spAutoFit/>
          </a:bodyPr>
          <a:lstStyle/>
          <a:p>
            <a:pPr lvl="0" algn="ctr">
              <a:spcBef>
                <a:spcPct val="30000"/>
              </a:spcBef>
              <a:defRPr/>
            </a:pPr>
            <a:r>
              <a:rPr lang="hr-HR" sz="6000" dirty="0" smtClean="0">
                <a:solidFill>
                  <a:prstClr val="black"/>
                </a:solidFill>
                <a:latin typeface="Calibri"/>
              </a:rPr>
              <a:t>Za vrijeme </a:t>
            </a:r>
            <a:r>
              <a:rPr lang="hr-HR" sz="6000" dirty="0" err="1" smtClean="0">
                <a:solidFill>
                  <a:prstClr val="black"/>
                </a:solidFill>
                <a:latin typeface="Calibri"/>
              </a:rPr>
              <a:t>pandemije</a:t>
            </a:r>
            <a:r>
              <a:rPr lang="hr-HR" sz="6000" dirty="0" smtClean="0">
                <a:solidFill>
                  <a:prstClr val="black"/>
                </a:solidFill>
                <a:latin typeface="Calibri"/>
              </a:rPr>
              <a:t> pojedinci se na različite načine suočavaju sa zahtjevima koje život u novim okolnostima postavlja na njih. Situacija je na neki način utjecala na svakoga, iako se naizgled čini da se neki nose bolje nego drugi pojedinci. </a:t>
            </a:r>
          </a:p>
          <a:p>
            <a:pPr lvl="0" algn="ctr">
              <a:spcBef>
                <a:spcPct val="30000"/>
              </a:spcBef>
              <a:defRPr/>
            </a:pPr>
            <a:r>
              <a:rPr lang="hr-HR" sz="6000" b="1" dirty="0" smtClean="0">
                <a:solidFill>
                  <a:prstClr val="black"/>
                </a:solidFill>
                <a:latin typeface="Calibri"/>
              </a:rPr>
              <a:t>Što svatko od nas može učiniti za sebe? </a:t>
            </a:r>
            <a:endParaRPr lang="hr-HR" sz="6000" b="1" dirty="0">
              <a:solidFill>
                <a:prstClr val="black"/>
              </a:solidFill>
              <a:latin typeface="Calibri"/>
            </a:endParaRPr>
          </a:p>
        </p:txBody>
      </p:sp>
      <p:pic>
        <p:nvPicPr>
          <p:cNvPr id="12" name="Picture 11"/>
          <p:cNvPicPr>
            <a:picLocks noChangeAspect="1"/>
          </p:cNvPicPr>
          <p:nvPr/>
        </p:nvPicPr>
        <p:blipFill rotWithShape="1">
          <a:blip r:embed="rId5">
            <a:duotone>
              <a:schemeClr val="accent2">
                <a:shade val="45000"/>
                <a:satMod val="135000"/>
              </a:schemeClr>
              <a:prstClr val="white"/>
            </a:duotone>
          </a:blip>
          <a:srcRect t="16786" b="17776"/>
          <a:stretch/>
        </p:blipFill>
        <p:spPr>
          <a:xfrm>
            <a:off x="17570177" y="10287938"/>
            <a:ext cx="12791894" cy="6278084"/>
          </a:xfrm>
          <a:prstGeom prst="rect">
            <a:avLst/>
          </a:prstGeom>
          <a:blipFill>
            <a:blip r:embed="rId3">
              <a:duotone>
                <a:schemeClr val="accent2">
                  <a:shade val="45000"/>
                  <a:satMod val="135000"/>
                </a:schemeClr>
                <a:prstClr val="white"/>
              </a:duotone>
            </a:blip>
            <a:stretch>
              <a:fillRect/>
            </a:stretch>
          </a:blipFill>
        </p:spPr>
      </p:pic>
      <p:sp>
        <p:nvSpPr>
          <p:cNvPr id="15" name="Rectangle 14"/>
          <p:cNvSpPr/>
          <p:nvPr/>
        </p:nvSpPr>
        <p:spPr>
          <a:xfrm>
            <a:off x="2599258" y="25275108"/>
            <a:ext cx="27517068" cy="2765971"/>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lvl="0" algn="ctr">
              <a:defRPr/>
            </a:pPr>
            <a:r>
              <a:rPr lang="hr-HR" sz="5400" b="1" i="1" dirty="0">
                <a:solidFill>
                  <a:prstClr val="black"/>
                </a:solidFill>
              </a:rPr>
              <a:t>KONTINUIRANA IZLOŽENOST VIJESTIMA MOŽE BITI UZNEMIRAVAJUĆA I ISCRPLJUJUĆA. </a:t>
            </a:r>
            <a:endParaRPr lang="hr-HR" sz="5400" dirty="0">
              <a:solidFill>
                <a:prstClr val="black"/>
              </a:solidFill>
            </a:endParaRPr>
          </a:p>
          <a:p>
            <a:pPr lvl="0" algn="ctr">
              <a:defRPr/>
            </a:pPr>
            <a:r>
              <a:rPr lang="hr-HR" sz="5400" b="1" i="1" dirty="0">
                <a:solidFill>
                  <a:prstClr val="black"/>
                </a:solidFill>
              </a:rPr>
              <a:t>VAŽNO JE BITI INFORMIRAN, ALI NE PREOPTEREĆEN </a:t>
            </a:r>
            <a:r>
              <a:rPr lang="hr-HR" sz="5400" b="1" i="1" dirty="0" smtClean="0">
                <a:solidFill>
                  <a:prstClr val="black"/>
                </a:solidFill>
              </a:rPr>
              <a:t>INFORMACIJAMA.</a:t>
            </a:r>
            <a:endParaRPr lang="hr-HR" sz="5400" b="1" i="1" dirty="0">
              <a:solidFill>
                <a:prstClr val="black"/>
              </a:solidFill>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39000"/>
          </a:blip>
          <a:srcRect/>
          <a:stretch>
            <a:fillRect/>
          </a:stretch>
        </a:blipFill>
        <a:effectLst/>
      </p:bgPr>
    </p:bg>
    <p:spTree>
      <p:nvGrpSpPr>
        <p:cNvPr id="1" name=""/>
        <p:cNvGrpSpPr/>
        <p:nvPr/>
      </p:nvGrpSpPr>
      <p:grpSpPr>
        <a:xfrm>
          <a:off x="0" y="0"/>
          <a:ext cx="0" cy="0"/>
          <a:chOff x="0" y="0"/>
          <a:chExt cx="0" cy="0"/>
        </a:xfrm>
      </p:grpSpPr>
      <p:sp>
        <p:nvSpPr>
          <p:cNvPr id="1741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95730D7-562C-45DA-95E3-831F33FF0E8A}" type="slidenum">
              <a:rPr lang="hr-HR" altLang="sr-Latn-RS" smtClean="0"/>
              <a:pPr/>
              <a:t>15</a:t>
            </a:fld>
            <a:endParaRPr lang="hr-HR" altLang="sr-Latn-RS" smtClean="0"/>
          </a:p>
        </p:txBody>
      </p:sp>
      <p:sp>
        <p:nvSpPr>
          <p:cNvPr id="3" name="Rectangle 2"/>
          <p:cNvSpPr/>
          <p:nvPr/>
        </p:nvSpPr>
        <p:spPr>
          <a:xfrm>
            <a:off x="10009337" y="1080420"/>
            <a:ext cx="14777828" cy="1015663"/>
          </a:xfrm>
          <a:prstGeom prst="rect">
            <a:avLst/>
          </a:prstGeom>
        </p:spPr>
        <p:txBody>
          <a:bodyPr wrap="none">
            <a:spAutoFit/>
          </a:bodyPr>
          <a:lstStyle/>
          <a:p>
            <a:pPr lvl="0">
              <a:spcBef>
                <a:spcPct val="30000"/>
              </a:spcBef>
            </a:pPr>
            <a:r>
              <a:rPr lang="hr-HR" altLang="sr-Latn-RS" sz="6000" b="1" dirty="0" smtClean="0">
                <a:solidFill>
                  <a:prstClr val="black"/>
                </a:solidFill>
                <a:latin typeface="Calibri"/>
              </a:rPr>
              <a:t>LITERATURA I DODATNI IZVORI INFORMACIJA </a:t>
            </a:r>
            <a:endParaRPr lang="hr-HR" altLang="sr-Latn-RS" sz="6000" b="1" dirty="0">
              <a:solidFill>
                <a:prstClr val="black"/>
              </a:solidFill>
              <a:latin typeface="Calibri"/>
            </a:endParaRPr>
          </a:p>
        </p:txBody>
      </p:sp>
      <p:sp>
        <p:nvSpPr>
          <p:cNvPr id="4" name="Rectangle 3"/>
          <p:cNvSpPr/>
          <p:nvPr/>
        </p:nvSpPr>
        <p:spPr>
          <a:xfrm>
            <a:off x="720305" y="5299217"/>
            <a:ext cx="31683745" cy="32901315"/>
          </a:xfrm>
          <a:prstGeom prst="rect">
            <a:avLst/>
          </a:prstGeom>
        </p:spPr>
        <p:txBody>
          <a:bodyPr wrap="square">
            <a:spAutoFit/>
          </a:bodyPr>
          <a:lstStyle/>
          <a:p>
            <a:pPr marL="571500" indent="-571500">
              <a:buFont typeface="Arial" panose="020B0604020202020204" pitchFamily="34" charset="0"/>
              <a:buChar char="•"/>
            </a:pPr>
            <a:r>
              <a:rPr lang="hr-HR" sz="4400" dirty="0" smtClean="0">
                <a:latin typeface="+mn-lt"/>
              </a:rPr>
              <a:t>Canadian </a:t>
            </a:r>
            <a:r>
              <a:rPr lang="hr-HR" sz="4400" dirty="0">
                <a:latin typeface="+mn-lt"/>
              </a:rPr>
              <a:t>Center for </a:t>
            </a:r>
            <a:r>
              <a:rPr lang="hr-HR" sz="4400" dirty="0" err="1">
                <a:latin typeface="+mn-lt"/>
              </a:rPr>
              <a:t>Occupational</a:t>
            </a:r>
            <a:r>
              <a:rPr lang="hr-HR" sz="4400" dirty="0">
                <a:latin typeface="+mn-lt"/>
              </a:rPr>
              <a:t> Health </a:t>
            </a:r>
            <a:r>
              <a:rPr lang="hr-HR" sz="4400" dirty="0" err="1">
                <a:latin typeface="+mn-lt"/>
              </a:rPr>
              <a:t>and</a:t>
            </a:r>
            <a:r>
              <a:rPr lang="hr-HR" sz="4400" dirty="0">
                <a:latin typeface="+mn-lt"/>
              </a:rPr>
              <a:t> </a:t>
            </a:r>
            <a:r>
              <a:rPr lang="hr-HR" sz="4400" dirty="0" err="1">
                <a:latin typeface="+mn-lt"/>
              </a:rPr>
              <a:t>Safety</a:t>
            </a:r>
            <a:r>
              <a:rPr lang="hr-HR" sz="4400" dirty="0">
                <a:latin typeface="+mn-lt"/>
              </a:rPr>
              <a:t> (2020</a:t>
            </a:r>
            <a:r>
              <a:rPr lang="hr-HR" sz="4400" dirty="0" smtClean="0">
                <a:latin typeface="+mn-lt"/>
              </a:rPr>
              <a:t>). </a:t>
            </a:r>
            <a:r>
              <a:rPr lang="hr-HR" sz="4400" i="1" dirty="0" err="1">
                <a:latin typeface="+mn-lt"/>
              </a:rPr>
              <a:t>Preventing</a:t>
            </a:r>
            <a:r>
              <a:rPr lang="hr-HR" sz="4400" i="1" dirty="0">
                <a:latin typeface="+mn-lt"/>
              </a:rPr>
              <a:t> Stigma</a:t>
            </a:r>
            <a:r>
              <a:rPr lang="hr-HR" sz="4400" dirty="0">
                <a:latin typeface="+mn-lt"/>
              </a:rPr>
              <a:t>. Dostupno na: </a:t>
            </a:r>
            <a:r>
              <a:rPr lang="hr-HR" sz="4400" dirty="0">
                <a:latin typeface="+mn-lt"/>
                <a:hlinkClick r:id="rId4"/>
              </a:rPr>
              <a:t>https://</a:t>
            </a:r>
            <a:r>
              <a:rPr lang="hr-HR" sz="4400" dirty="0" smtClean="0">
                <a:latin typeface="+mn-lt"/>
                <a:hlinkClick r:id="rId4"/>
              </a:rPr>
              <a:t>www.ccohs.ca/images/products/pandemiccovid19/pdf/preventing_stigma.pdf</a:t>
            </a:r>
            <a:endParaRPr lang="hr-HR" sz="4400" dirty="0" smtClean="0">
              <a:latin typeface="+mn-lt"/>
            </a:endParaRPr>
          </a:p>
          <a:p>
            <a:pPr marL="571500" indent="-571500">
              <a:buFont typeface="Arial" panose="020B0604020202020204" pitchFamily="34" charset="0"/>
              <a:buChar char="•"/>
            </a:pPr>
            <a:endParaRPr lang="hr-HR" sz="4400" dirty="0">
              <a:latin typeface="+mn-lt"/>
            </a:endParaRPr>
          </a:p>
          <a:p>
            <a:pPr marL="571500" indent="-571500">
              <a:buFont typeface="Arial" panose="020B0604020202020204" pitchFamily="34" charset="0"/>
              <a:buChar char="•"/>
            </a:pPr>
            <a:r>
              <a:rPr lang="en-US" sz="4400" dirty="0">
                <a:latin typeface="+mn-lt"/>
              </a:rPr>
              <a:t>Center for Corporate Health (2020</a:t>
            </a:r>
            <a:r>
              <a:rPr lang="en-US" sz="4400" dirty="0" smtClean="0">
                <a:latin typeface="+mn-lt"/>
              </a:rPr>
              <a:t>)</a:t>
            </a:r>
            <a:r>
              <a:rPr lang="hr-HR" sz="4400" dirty="0" smtClean="0">
                <a:latin typeface="+mn-lt"/>
              </a:rPr>
              <a:t>.</a:t>
            </a:r>
            <a:r>
              <a:rPr lang="en-US" sz="4400" dirty="0" smtClean="0">
                <a:latin typeface="+mn-lt"/>
              </a:rPr>
              <a:t> </a:t>
            </a:r>
            <a:r>
              <a:rPr lang="en-US" sz="4400" i="1" dirty="0">
                <a:latin typeface="+mn-lt"/>
              </a:rPr>
              <a:t>COVID-19: Psychosocial risks your workplace should be </a:t>
            </a:r>
            <a:r>
              <a:rPr lang="en-US" sz="4400" i="1" dirty="0" smtClean="0">
                <a:latin typeface="+mn-lt"/>
              </a:rPr>
              <a:t>addressing</a:t>
            </a:r>
            <a:r>
              <a:rPr lang="hr-HR" sz="4400" dirty="0" smtClean="0">
                <a:latin typeface="+mn-lt"/>
              </a:rPr>
              <a:t>.</a:t>
            </a:r>
            <a:r>
              <a:rPr lang="en-US" sz="4400" dirty="0" smtClean="0">
                <a:latin typeface="+mn-lt"/>
              </a:rPr>
              <a:t> </a:t>
            </a:r>
            <a:r>
              <a:rPr lang="en-US" sz="4400" dirty="0" err="1">
                <a:latin typeface="+mn-lt"/>
              </a:rPr>
              <a:t>Dostupno</a:t>
            </a:r>
            <a:r>
              <a:rPr lang="en-US" sz="4400" dirty="0">
                <a:latin typeface="+mn-lt"/>
              </a:rPr>
              <a:t> na: </a:t>
            </a:r>
            <a:r>
              <a:rPr lang="en-US" sz="4400" dirty="0">
                <a:latin typeface="+mn-lt"/>
                <a:hlinkClick r:id="rId5"/>
              </a:rPr>
              <a:t>https://cfch.com.au/2020/03/16/covid19-psychosocial-risks-workplace</a:t>
            </a:r>
            <a:r>
              <a:rPr lang="en-US" sz="4400" dirty="0" smtClean="0">
                <a:latin typeface="+mn-lt"/>
                <a:hlinkClick r:id="rId5"/>
              </a:rPr>
              <a:t>/</a:t>
            </a:r>
            <a:endParaRPr lang="hr-HR" sz="4400" dirty="0" smtClean="0">
              <a:latin typeface="+mn-lt"/>
            </a:endParaRPr>
          </a:p>
          <a:p>
            <a:pPr marL="571500" indent="-571500">
              <a:buFont typeface="Arial" panose="020B0604020202020204" pitchFamily="34" charset="0"/>
              <a:buChar char="•"/>
            </a:pPr>
            <a:endParaRPr lang="en-US" sz="4400" dirty="0">
              <a:latin typeface="+mn-lt"/>
            </a:endParaRPr>
          </a:p>
          <a:p>
            <a:pPr marL="571500" indent="-571500">
              <a:buFont typeface="Arial" panose="020B0604020202020204" pitchFamily="34" charset="0"/>
              <a:buChar char="•"/>
            </a:pPr>
            <a:r>
              <a:rPr lang="en-US" sz="4400" dirty="0">
                <a:latin typeface="+mn-lt"/>
              </a:rPr>
              <a:t>Center for </a:t>
            </a:r>
            <a:r>
              <a:rPr lang="en-US" sz="4400" dirty="0" smtClean="0">
                <a:latin typeface="+mn-lt"/>
              </a:rPr>
              <a:t>D</a:t>
            </a:r>
            <a:r>
              <a:rPr lang="hr-HR" sz="4400" dirty="0">
                <a:latin typeface="+mn-lt"/>
              </a:rPr>
              <a:t>i</a:t>
            </a:r>
            <a:r>
              <a:rPr lang="en-US" sz="4400" dirty="0" err="1" smtClean="0">
                <a:latin typeface="+mn-lt"/>
              </a:rPr>
              <a:t>sease</a:t>
            </a:r>
            <a:r>
              <a:rPr lang="en-US" sz="4400" dirty="0" smtClean="0">
                <a:latin typeface="+mn-lt"/>
              </a:rPr>
              <a:t> </a:t>
            </a:r>
            <a:r>
              <a:rPr lang="en-US" sz="4400" dirty="0">
                <a:latin typeface="+mn-lt"/>
              </a:rPr>
              <a:t>Control and Prevention (2020</a:t>
            </a:r>
            <a:r>
              <a:rPr lang="en-US" sz="4400" dirty="0" smtClean="0">
                <a:latin typeface="+mn-lt"/>
              </a:rPr>
              <a:t>)</a:t>
            </a:r>
            <a:r>
              <a:rPr lang="hr-HR" sz="4400" dirty="0" smtClean="0">
                <a:latin typeface="+mn-lt"/>
              </a:rPr>
              <a:t>.</a:t>
            </a:r>
            <a:r>
              <a:rPr lang="en-US" sz="4400" dirty="0" smtClean="0">
                <a:latin typeface="+mn-lt"/>
              </a:rPr>
              <a:t> </a:t>
            </a:r>
            <a:r>
              <a:rPr lang="en-US" sz="4400" i="1" dirty="0">
                <a:latin typeface="+mn-lt"/>
              </a:rPr>
              <a:t>Employees: How to Cope with Job Stress and Build Resilience During the COVID-19 </a:t>
            </a:r>
            <a:r>
              <a:rPr lang="en-US" sz="4400" i="1" dirty="0" smtClean="0">
                <a:latin typeface="+mn-lt"/>
              </a:rPr>
              <a:t>Pandemic</a:t>
            </a:r>
            <a:r>
              <a:rPr lang="hr-HR" sz="4400" i="1" dirty="0" smtClean="0">
                <a:latin typeface="+mn-lt"/>
              </a:rPr>
              <a:t>.</a:t>
            </a:r>
            <a:r>
              <a:rPr lang="en-US" sz="4400" i="1" dirty="0" smtClean="0">
                <a:latin typeface="+mn-lt"/>
              </a:rPr>
              <a:t> </a:t>
            </a:r>
            <a:r>
              <a:rPr lang="en-US" sz="4400" dirty="0" err="1">
                <a:latin typeface="+mn-lt"/>
              </a:rPr>
              <a:t>Dostupno</a:t>
            </a:r>
            <a:r>
              <a:rPr lang="en-US" sz="4400" dirty="0">
                <a:latin typeface="+mn-lt"/>
              </a:rPr>
              <a:t> na: </a:t>
            </a:r>
            <a:r>
              <a:rPr lang="en-US" sz="4400" dirty="0">
                <a:latin typeface="+mn-lt"/>
                <a:hlinkClick r:id="rId6"/>
              </a:rPr>
              <a:t>https://</a:t>
            </a:r>
            <a:r>
              <a:rPr lang="en-US" sz="4400" dirty="0" smtClean="0">
                <a:latin typeface="+mn-lt"/>
                <a:hlinkClick r:id="rId6"/>
              </a:rPr>
              <a:t>www.cdc.gov/coronavirus/2019-ncov/community/mental-health-non-healthcare.html</a:t>
            </a:r>
            <a:endParaRPr lang="hr-HR" sz="4400" dirty="0" smtClean="0">
              <a:latin typeface="+mn-lt"/>
            </a:endParaRPr>
          </a:p>
          <a:p>
            <a:pPr marL="571500" indent="-571500">
              <a:buFont typeface="Arial" panose="020B0604020202020204" pitchFamily="34" charset="0"/>
              <a:buChar char="•"/>
            </a:pPr>
            <a:endParaRPr lang="hr-HR" sz="4400" dirty="0" smtClean="0">
              <a:latin typeface="+mn-lt"/>
            </a:endParaRPr>
          </a:p>
          <a:p>
            <a:pPr marL="571500" indent="-571500">
              <a:buFont typeface="Arial" panose="020B0604020202020204" pitchFamily="34" charset="0"/>
              <a:buChar char="•"/>
            </a:pPr>
            <a:r>
              <a:rPr lang="hr-HR" sz="4400" dirty="0" smtClean="0">
                <a:latin typeface="+mn-lt"/>
              </a:rPr>
              <a:t>Center for </a:t>
            </a:r>
            <a:r>
              <a:rPr lang="hr-HR" sz="4400" dirty="0" err="1" smtClean="0">
                <a:latin typeface="+mn-lt"/>
              </a:rPr>
              <a:t>Workplace</a:t>
            </a:r>
            <a:r>
              <a:rPr lang="hr-HR" sz="4400" dirty="0" smtClean="0">
                <a:latin typeface="+mn-lt"/>
              </a:rPr>
              <a:t> </a:t>
            </a:r>
            <a:r>
              <a:rPr lang="hr-HR" sz="4400" dirty="0" err="1" smtClean="0">
                <a:latin typeface="+mn-lt"/>
              </a:rPr>
              <a:t>Mental</a:t>
            </a:r>
            <a:r>
              <a:rPr lang="hr-HR" sz="4400" dirty="0" smtClean="0">
                <a:latin typeface="+mn-lt"/>
              </a:rPr>
              <a:t> Health (2020). </a:t>
            </a:r>
            <a:r>
              <a:rPr lang="en-US" sz="4400" i="1" dirty="0" smtClean="0">
                <a:latin typeface="+mn-lt"/>
              </a:rPr>
              <a:t>Working </a:t>
            </a:r>
            <a:r>
              <a:rPr lang="en-US" sz="4400" i="1" dirty="0">
                <a:latin typeface="+mn-lt"/>
              </a:rPr>
              <a:t>Remotely During </a:t>
            </a:r>
            <a:r>
              <a:rPr lang="en-US" sz="4400" i="1" dirty="0" smtClean="0">
                <a:latin typeface="+mn-lt"/>
              </a:rPr>
              <a:t>COVID-19:</a:t>
            </a:r>
            <a:r>
              <a:rPr lang="hr-HR" sz="4400" i="1" dirty="0" smtClean="0">
                <a:latin typeface="+mn-lt"/>
              </a:rPr>
              <a:t> </a:t>
            </a:r>
            <a:r>
              <a:rPr lang="en-US" sz="4400" i="1" dirty="0" smtClean="0">
                <a:latin typeface="+mn-lt"/>
              </a:rPr>
              <a:t>Your </a:t>
            </a:r>
            <a:r>
              <a:rPr lang="en-US" sz="4400" i="1" dirty="0">
                <a:latin typeface="+mn-lt"/>
              </a:rPr>
              <a:t>Mental Health &amp; </a:t>
            </a:r>
            <a:r>
              <a:rPr lang="en-US" sz="4400" i="1" dirty="0" smtClean="0">
                <a:latin typeface="+mn-lt"/>
              </a:rPr>
              <a:t>Well-Being</a:t>
            </a:r>
            <a:r>
              <a:rPr lang="hr-HR" sz="4400" i="1" dirty="0" smtClean="0">
                <a:latin typeface="+mn-lt"/>
              </a:rPr>
              <a:t>.</a:t>
            </a:r>
            <a:r>
              <a:rPr lang="hr-HR" sz="4400" dirty="0" smtClean="0">
                <a:latin typeface="+mn-lt"/>
              </a:rPr>
              <a:t> </a:t>
            </a:r>
            <a:r>
              <a:rPr lang="hr-HR" sz="4400" dirty="0">
                <a:latin typeface="+mn-lt"/>
              </a:rPr>
              <a:t>Dostupno na: </a:t>
            </a:r>
            <a:r>
              <a:rPr lang="hr-HR" sz="4400" dirty="0">
                <a:latin typeface="+mn-lt"/>
                <a:hlinkClick r:id="rId7"/>
              </a:rPr>
              <a:t>http://</a:t>
            </a:r>
            <a:r>
              <a:rPr lang="hr-HR" sz="4400" dirty="0" smtClean="0">
                <a:latin typeface="+mn-lt"/>
                <a:hlinkClick r:id="rId7"/>
              </a:rPr>
              <a:t>workplacementalhealth.org/getmedia/fd8a9b98-b491-4666-8f27-2bf59b00e475/Working-Remotely-During-COVID-19-CWMH-Guide</a:t>
            </a:r>
            <a:endParaRPr lang="hr-HR" sz="4400" dirty="0" smtClean="0">
              <a:latin typeface="+mn-lt"/>
            </a:endParaRPr>
          </a:p>
          <a:p>
            <a:pPr marL="571500" indent="-571500">
              <a:buFont typeface="Arial" panose="020B0604020202020204" pitchFamily="34" charset="0"/>
              <a:buChar char="•"/>
            </a:pPr>
            <a:endParaRPr lang="hr-HR" sz="4400" dirty="0" smtClean="0">
              <a:latin typeface="+mn-lt"/>
            </a:endParaRPr>
          </a:p>
          <a:p>
            <a:pPr marL="571500" indent="-571500">
              <a:buFont typeface="Arial" panose="020B0604020202020204" pitchFamily="34" charset="0"/>
              <a:buChar char="•"/>
            </a:pPr>
            <a:r>
              <a:rPr lang="en-US" sz="4400" dirty="0">
                <a:latin typeface="+mn-lt"/>
              </a:rPr>
              <a:t>Chartered Institute of Personnel and Development </a:t>
            </a:r>
            <a:r>
              <a:rPr lang="hr-HR" sz="4400" dirty="0" smtClean="0">
                <a:latin typeface="+mn-lt"/>
              </a:rPr>
              <a:t>(</a:t>
            </a:r>
            <a:r>
              <a:rPr lang="en-US" sz="4400" dirty="0" smtClean="0">
                <a:latin typeface="+mn-lt"/>
              </a:rPr>
              <a:t>2020</a:t>
            </a:r>
            <a:r>
              <a:rPr lang="hr-HR" sz="4400" dirty="0" smtClean="0">
                <a:latin typeface="+mn-lt"/>
              </a:rPr>
              <a:t>). </a:t>
            </a:r>
            <a:r>
              <a:rPr lang="en-US" sz="4400" i="1" dirty="0">
                <a:latin typeface="+mn-lt"/>
              </a:rPr>
              <a:t>Coronavirus (COVID-19):Mental health </a:t>
            </a:r>
            <a:r>
              <a:rPr lang="en-US" sz="4400" i="1" dirty="0" smtClean="0">
                <a:latin typeface="+mn-lt"/>
              </a:rPr>
              <a:t>and</a:t>
            </a:r>
            <a:r>
              <a:rPr lang="hr-HR" sz="4400" i="1" dirty="0" smtClean="0">
                <a:latin typeface="+mn-lt"/>
              </a:rPr>
              <a:t> </a:t>
            </a:r>
            <a:r>
              <a:rPr lang="en-US" sz="4400" i="1" dirty="0" smtClean="0">
                <a:latin typeface="+mn-lt"/>
              </a:rPr>
              <a:t>returning </a:t>
            </a:r>
            <a:r>
              <a:rPr lang="en-US" sz="4400" i="1" dirty="0">
                <a:latin typeface="+mn-lt"/>
              </a:rPr>
              <a:t>to </a:t>
            </a:r>
            <a:r>
              <a:rPr lang="en-US" sz="4400" i="1" dirty="0" smtClean="0">
                <a:latin typeface="+mn-lt"/>
              </a:rPr>
              <a:t>the</a:t>
            </a:r>
            <a:r>
              <a:rPr lang="hr-HR" sz="4400" i="1" dirty="0" smtClean="0">
                <a:latin typeface="+mn-lt"/>
              </a:rPr>
              <a:t> </a:t>
            </a:r>
            <a:r>
              <a:rPr lang="en-US" sz="4400" i="1" dirty="0" smtClean="0">
                <a:latin typeface="+mn-lt"/>
              </a:rPr>
              <a:t>workplace</a:t>
            </a:r>
            <a:r>
              <a:rPr lang="hr-HR" sz="4400" i="1" dirty="0" smtClean="0">
                <a:latin typeface="+mn-lt"/>
              </a:rPr>
              <a:t> </a:t>
            </a:r>
            <a:r>
              <a:rPr lang="hr-HR" sz="4400" dirty="0">
                <a:latin typeface="+mn-lt"/>
              </a:rPr>
              <a:t>Dostupno na: </a:t>
            </a:r>
            <a:r>
              <a:rPr lang="hr-HR" sz="4400" dirty="0">
                <a:latin typeface="+mn-lt"/>
                <a:hlinkClick r:id="rId8"/>
              </a:rPr>
              <a:t>https://www.cipd.co.uk/knowledge/culture/well-being/supporting-mental-health-workplace-return</a:t>
            </a:r>
            <a:endParaRPr lang="hr-HR" sz="4400" dirty="0">
              <a:latin typeface="+mn-lt"/>
            </a:endParaRPr>
          </a:p>
          <a:p>
            <a:pPr marL="571500" indent="-571500">
              <a:buFont typeface="Arial" panose="020B0604020202020204" pitchFamily="34" charset="0"/>
              <a:buChar char="•"/>
            </a:pPr>
            <a:endParaRPr lang="hr-HR" sz="4400" dirty="0" smtClean="0">
              <a:latin typeface="+mn-lt"/>
            </a:endParaRPr>
          </a:p>
          <a:p>
            <a:pPr marL="571500" indent="-571500">
              <a:buFont typeface="Arial" panose="020B0604020202020204" pitchFamily="34" charset="0"/>
              <a:buChar char="•"/>
            </a:pPr>
            <a:r>
              <a:rPr lang="hr-HR" sz="4400" dirty="0">
                <a:latin typeface="+mn-lt"/>
              </a:rPr>
              <a:t>HSE (2020</a:t>
            </a:r>
            <a:r>
              <a:rPr lang="hr-HR" sz="4400" dirty="0" smtClean="0">
                <a:latin typeface="+mn-lt"/>
              </a:rPr>
              <a:t>). </a:t>
            </a:r>
            <a:r>
              <a:rPr lang="hr-HR" sz="4400" i="1" dirty="0" err="1">
                <a:latin typeface="+mn-lt"/>
              </a:rPr>
              <a:t>Talking</a:t>
            </a:r>
            <a:r>
              <a:rPr lang="hr-HR" sz="4400" i="1" dirty="0">
                <a:latin typeface="+mn-lt"/>
              </a:rPr>
              <a:t> </a:t>
            </a:r>
            <a:r>
              <a:rPr lang="hr-HR" sz="4400" i="1" dirty="0" err="1">
                <a:latin typeface="+mn-lt"/>
              </a:rPr>
              <a:t>with</a:t>
            </a:r>
            <a:r>
              <a:rPr lang="hr-HR" sz="4400" i="1" dirty="0">
                <a:latin typeface="+mn-lt"/>
              </a:rPr>
              <a:t> </a:t>
            </a:r>
            <a:r>
              <a:rPr lang="hr-HR" sz="4400" i="1" dirty="0" err="1">
                <a:latin typeface="+mn-lt"/>
              </a:rPr>
              <a:t>your</a:t>
            </a:r>
            <a:r>
              <a:rPr lang="hr-HR" sz="4400" i="1" dirty="0">
                <a:latin typeface="+mn-lt"/>
              </a:rPr>
              <a:t> </a:t>
            </a:r>
            <a:r>
              <a:rPr lang="hr-HR" sz="4400" i="1" dirty="0" err="1">
                <a:latin typeface="+mn-lt"/>
              </a:rPr>
              <a:t>workers</a:t>
            </a:r>
            <a:r>
              <a:rPr lang="hr-HR" sz="4400" i="1" dirty="0">
                <a:latin typeface="+mn-lt"/>
              </a:rPr>
              <a:t> </a:t>
            </a:r>
            <a:r>
              <a:rPr lang="hr-HR" sz="4400" i="1" dirty="0" err="1">
                <a:latin typeface="+mn-lt"/>
              </a:rPr>
              <a:t>about</a:t>
            </a:r>
            <a:r>
              <a:rPr lang="hr-HR" sz="4400" i="1" dirty="0">
                <a:latin typeface="+mn-lt"/>
              </a:rPr>
              <a:t> </a:t>
            </a:r>
            <a:r>
              <a:rPr lang="hr-HR" sz="4400" i="1" dirty="0" err="1">
                <a:latin typeface="+mn-lt"/>
              </a:rPr>
              <a:t>preventing</a:t>
            </a:r>
            <a:r>
              <a:rPr lang="hr-HR" sz="4400" i="1" dirty="0">
                <a:latin typeface="+mn-lt"/>
              </a:rPr>
              <a:t> </a:t>
            </a:r>
            <a:r>
              <a:rPr lang="hr-HR" sz="4400" i="1" dirty="0" err="1">
                <a:latin typeface="+mn-lt"/>
              </a:rPr>
              <a:t>coronavirus</a:t>
            </a:r>
            <a:r>
              <a:rPr lang="hr-HR" sz="4400" i="1" dirty="0">
                <a:latin typeface="+mn-lt"/>
              </a:rPr>
              <a:t>.</a:t>
            </a:r>
            <a:r>
              <a:rPr lang="hr-HR" sz="4400" dirty="0">
                <a:latin typeface="+mn-lt"/>
              </a:rPr>
              <a:t> Dostupno na: </a:t>
            </a:r>
            <a:r>
              <a:rPr lang="hr-HR" sz="4400" dirty="0">
                <a:latin typeface="+mn-lt"/>
                <a:hlinkClick r:id="rId9"/>
              </a:rPr>
              <a:t>https://</a:t>
            </a:r>
            <a:r>
              <a:rPr lang="hr-HR" sz="4400" dirty="0" smtClean="0">
                <a:latin typeface="+mn-lt"/>
                <a:hlinkClick r:id="rId9"/>
              </a:rPr>
              <a:t>www.hse.gov.uk/news/assets/docs/talking-with-your-workers.pdf</a:t>
            </a:r>
            <a:endParaRPr lang="hr-HR" sz="4400" dirty="0" smtClean="0">
              <a:latin typeface="+mn-lt"/>
            </a:endParaRPr>
          </a:p>
          <a:p>
            <a:endParaRPr lang="hr-HR" sz="4400" dirty="0">
              <a:latin typeface="+mn-lt"/>
            </a:endParaRPr>
          </a:p>
          <a:p>
            <a:pPr marL="571500" indent="-571500">
              <a:buFont typeface="Arial" panose="020B0604020202020204" pitchFamily="34" charset="0"/>
              <a:buChar char="•"/>
            </a:pPr>
            <a:r>
              <a:rPr lang="hr-HR" sz="4400" dirty="0">
                <a:latin typeface="+mn-lt"/>
              </a:rPr>
              <a:t>Hrvatska psihološka komora (2020</a:t>
            </a:r>
            <a:r>
              <a:rPr lang="hr-HR" sz="4400" dirty="0" smtClean="0">
                <a:latin typeface="+mn-lt"/>
              </a:rPr>
              <a:t>). </a:t>
            </a:r>
            <a:r>
              <a:rPr lang="hr-HR" sz="4400" i="1" dirty="0">
                <a:latin typeface="+mn-lt"/>
              </a:rPr>
              <a:t>Koronavirus i mentalno zdravlje: psihološki aspekti, savjeti i preporuke</a:t>
            </a:r>
            <a:r>
              <a:rPr lang="hr-HR" sz="4400" dirty="0">
                <a:latin typeface="+mn-lt"/>
              </a:rPr>
              <a:t>. Dostupno na: </a:t>
            </a:r>
            <a:r>
              <a:rPr lang="hr-HR" sz="4400" dirty="0">
                <a:latin typeface="+mn-lt"/>
                <a:hlinkClick r:id="rId10"/>
              </a:rPr>
              <a:t>http://</a:t>
            </a:r>
            <a:r>
              <a:rPr lang="hr-HR" sz="4400" dirty="0" smtClean="0">
                <a:latin typeface="+mn-lt"/>
                <a:hlinkClick r:id="rId10"/>
              </a:rPr>
              <a:t>psiholoska-komora.hr/static/documents/HPK-Koronavirus_i_mentalno_zdravlje.pdf</a:t>
            </a:r>
            <a:endParaRPr lang="hr-HR" sz="4400" dirty="0" smtClean="0">
              <a:latin typeface="+mn-lt"/>
            </a:endParaRPr>
          </a:p>
          <a:p>
            <a:pPr marL="571500" indent="-571500">
              <a:buFont typeface="Arial" panose="020B0604020202020204" pitchFamily="34" charset="0"/>
              <a:buChar char="•"/>
            </a:pPr>
            <a:endParaRPr lang="hr-HR" sz="4400" dirty="0">
              <a:latin typeface="+mn-lt"/>
            </a:endParaRPr>
          </a:p>
          <a:p>
            <a:pPr marL="571500" indent="-571500">
              <a:buFont typeface="Arial" panose="020B0604020202020204" pitchFamily="34" charset="0"/>
              <a:buChar char="•"/>
            </a:pPr>
            <a:r>
              <a:rPr lang="en-US" sz="4400" dirty="0" smtClean="0">
                <a:latin typeface="+mn-lt"/>
              </a:rPr>
              <a:t>International </a:t>
            </a:r>
            <a:r>
              <a:rPr lang="en-US" sz="4400" dirty="0" err="1">
                <a:latin typeface="+mn-lt"/>
              </a:rPr>
              <a:t>Labour</a:t>
            </a:r>
            <a:r>
              <a:rPr lang="en-US" sz="4400" dirty="0">
                <a:latin typeface="+mn-lt"/>
              </a:rPr>
              <a:t> Organization (2020). </a:t>
            </a:r>
            <a:r>
              <a:rPr lang="en-US" sz="4400" i="1" dirty="0">
                <a:latin typeface="+mn-lt"/>
              </a:rPr>
              <a:t>Managing work-related psychosocial risks during the COVID-19 pandemic.</a:t>
            </a:r>
            <a:r>
              <a:rPr lang="en-US" sz="4400" dirty="0">
                <a:latin typeface="+mn-lt"/>
              </a:rPr>
              <a:t> </a:t>
            </a:r>
            <a:r>
              <a:rPr lang="en-US" sz="4400" dirty="0" err="1">
                <a:latin typeface="+mn-lt"/>
              </a:rPr>
              <a:t>Dostupno</a:t>
            </a:r>
            <a:r>
              <a:rPr lang="en-US" sz="4400" dirty="0">
                <a:latin typeface="+mn-lt"/>
              </a:rPr>
              <a:t> na: </a:t>
            </a:r>
            <a:r>
              <a:rPr lang="en-US" sz="4400" dirty="0">
                <a:latin typeface="+mn-lt"/>
                <a:hlinkClick r:id="rId11"/>
              </a:rPr>
              <a:t>https://www.ilo.org/global/topics/safety-and-health-at-work/resources-library/publications/WCMS_748638/lang--</a:t>
            </a:r>
            <a:r>
              <a:rPr lang="en-US" sz="4400" dirty="0" smtClean="0">
                <a:latin typeface="+mn-lt"/>
                <a:hlinkClick r:id="rId11"/>
              </a:rPr>
              <a:t>en/index.htm</a:t>
            </a:r>
            <a:endParaRPr lang="hr-HR" sz="4400" dirty="0" smtClean="0">
              <a:latin typeface="+mn-lt"/>
            </a:endParaRPr>
          </a:p>
          <a:p>
            <a:pPr marL="571500" indent="-571500">
              <a:buFont typeface="Arial" panose="020B0604020202020204" pitchFamily="34" charset="0"/>
              <a:buChar char="•"/>
            </a:pPr>
            <a:endParaRPr lang="en-US" sz="4400" dirty="0">
              <a:latin typeface="+mn-lt"/>
            </a:endParaRPr>
          </a:p>
          <a:p>
            <a:pPr marL="571500" indent="-571500">
              <a:buFont typeface="Arial" panose="020B0604020202020204" pitchFamily="34" charset="0"/>
              <a:buChar char="•"/>
            </a:pPr>
            <a:r>
              <a:rPr lang="en-US" sz="4400" dirty="0" smtClean="0">
                <a:latin typeface="+mn-lt"/>
              </a:rPr>
              <a:t>International </a:t>
            </a:r>
            <a:r>
              <a:rPr lang="en-US" sz="4400" dirty="0" err="1">
                <a:latin typeface="+mn-lt"/>
              </a:rPr>
              <a:t>Labour</a:t>
            </a:r>
            <a:r>
              <a:rPr lang="en-US" sz="4400" dirty="0">
                <a:latin typeface="+mn-lt"/>
              </a:rPr>
              <a:t> Organization (2020a). </a:t>
            </a:r>
            <a:r>
              <a:rPr lang="en-US" sz="4400" i="1" dirty="0">
                <a:latin typeface="+mn-lt"/>
              </a:rPr>
              <a:t>In the face of a pandemic: Ensuring Safety and Health at Work. </a:t>
            </a:r>
            <a:r>
              <a:rPr lang="en-US" sz="4400" dirty="0" err="1">
                <a:latin typeface="+mn-lt"/>
              </a:rPr>
              <a:t>Dostupno</a:t>
            </a:r>
            <a:r>
              <a:rPr lang="en-US" sz="4400" dirty="0">
                <a:latin typeface="+mn-lt"/>
              </a:rPr>
              <a:t> na: </a:t>
            </a:r>
            <a:r>
              <a:rPr lang="en-US" sz="4400" dirty="0">
                <a:latin typeface="+mn-lt"/>
                <a:hlinkClick r:id="rId12"/>
              </a:rPr>
              <a:t>https://www.ilo.org/global/topics/safety-and-health-at-work/events-training/events-meetings/world-day-safety-health-at-work/WCMS_742463/lang--</a:t>
            </a:r>
            <a:r>
              <a:rPr lang="en-US" sz="4400" dirty="0" smtClean="0">
                <a:latin typeface="+mn-lt"/>
                <a:hlinkClick r:id="rId12"/>
              </a:rPr>
              <a:t>en/index.htm</a:t>
            </a:r>
            <a:endParaRPr lang="hr-HR" sz="4400" dirty="0" smtClean="0">
              <a:latin typeface="+mn-lt"/>
            </a:endParaRPr>
          </a:p>
          <a:p>
            <a:pPr marL="571500" indent="-571500">
              <a:buFont typeface="Arial" panose="020B0604020202020204" pitchFamily="34" charset="0"/>
              <a:buChar char="•"/>
            </a:pPr>
            <a:endParaRPr lang="en-US" sz="4400" dirty="0">
              <a:latin typeface="+mn-lt"/>
            </a:endParaRPr>
          </a:p>
          <a:p>
            <a:pPr marL="571500" indent="-571500">
              <a:buFont typeface="Arial" panose="020B0604020202020204" pitchFamily="34" charset="0"/>
              <a:buChar char="•"/>
            </a:pPr>
            <a:r>
              <a:rPr lang="en-US" sz="4400" dirty="0" smtClean="0">
                <a:latin typeface="+mn-lt"/>
              </a:rPr>
              <a:t>International </a:t>
            </a:r>
            <a:r>
              <a:rPr lang="en-US" sz="4400" dirty="0" err="1">
                <a:latin typeface="+mn-lt"/>
              </a:rPr>
              <a:t>Labour</a:t>
            </a:r>
            <a:r>
              <a:rPr lang="en-US" sz="4400" dirty="0">
                <a:latin typeface="+mn-lt"/>
              </a:rPr>
              <a:t> Organization (2020b).  </a:t>
            </a:r>
            <a:r>
              <a:rPr lang="en-US" sz="4400" i="1" dirty="0">
                <a:latin typeface="+mn-lt"/>
              </a:rPr>
              <a:t>Keys for effective teleworking during the COVID-19 pandemic. </a:t>
            </a:r>
            <a:r>
              <a:rPr lang="en-US" sz="4400" dirty="0" err="1">
                <a:latin typeface="+mn-lt"/>
              </a:rPr>
              <a:t>Dostupno</a:t>
            </a:r>
            <a:r>
              <a:rPr lang="en-US" sz="4400" dirty="0">
                <a:latin typeface="+mn-lt"/>
              </a:rPr>
              <a:t> na: </a:t>
            </a:r>
            <a:r>
              <a:rPr lang="en-US" sz="4400" dirty="0">
                <a:latin typeface="+mn-lt"/>
                <a:hlinkClick r:id="rId13"/>
              </a:rPr>
              <a:t>https://www.ilo.org/wcmsp5/groups/public/---ed_protect/---protrav/---</a:t>
            </a:r>
            <a:r>
              <a:rPr lang="en-US" sz="4400" dirty="0" smtClean="0">
                <a:latin typeface="+mn-lt"/>
                <a:hlinkClick r:id="rId13"/>
              </a:rPr>
              <a:t>travail/documents/publication/wcms_751232.pdf</a:t>
            </a:r>
            <a:endParaRPr lang="hr-HR" sz="4400" dirty="0" smtClean="0">
              <a:latin typeface="+mn-lt"/>
            </a:endParaRPr>
          </a:p>
          <a:p>
            <a:pPr marL="571500" indent="-571500">
              <a:buFont typeface="Arial" panose="020B0604020202020204" pitchFamily="34" charset="0"/>
              <a:buChar char="•"/>
            </a:pPr>
            <a:endParaRPr lang="hr-HR" sz="4400" dirty="0" smtClean="0">
              <a:latin typeface="+mn-lt"/>
            </a:endParaRPr>
          </a:p>
          <a:p>
            <a:pPr marL="571500" indent="-571500">
              <a:buFont typeface="Arial" panose="020B0604020202020204" pitchFamily="34" charset="0"/>
              <a:buChar char="•"/>
            </a:pPr>
            <a:r>
              <a:rPr lang="hr-HR" sz="4400" dirty="0" smtClean="0">
                <a:latin typeface="+mn-lt"/>
              </a:rPr>
              <a:t>OSH WIKI (2020). </a:t>
            </a:r>
            <a:r>
              <a:rPr lang="en-US" sz="4400" i="1" dirty="0">
                <a:latin typeface="+mn-lt"/>
              </a:rPr>
              <a:t>Practical tips to make home-based telework as healthy, safe and effective as </a:t>
            </a:r>
            <a:r>
              <a:rPr lang="en-US" sz="4400" i="1" dirty="0" smtClean="0">
                <a:latin typeface="+mn-lt"/>
              </a:rPr>
              <a:t>possible</a:t>
            </a:r>
            <a:r>
              <a:rPr lang="hr-HR" sz="4400" i="1" dirty="0" smtClean="0">
                <a:latin typeface="+mn-lt"/>
              </a:rPr>
              <a:t>. </a:t>
            </a:r>
            <a:r>
              <a:rPr lang="hr-HR" sz="4400" dirty="0">
                <a:latin typeface="+mn-lt"/>
              </a:rPr>
              <a:t>Dostupno na: </a:t>
            </a:r>
            <a:r>
              <a:rPr lang="hr-HR" sz="4400" dirty="0">
                <a:latin typeface="+mn-lt"/>
                <a:hlinkClick r:id="rId14"/>
              </a:rPr>
              <a:t>https://oshwiki.eu/wiki/Practical_tips_to_make_home-based_telework_as_healthy,_</a:t>
            </a:r>
            <a:r>
              <a:rPr lang="hr-HR" sz="4400" dirty="0" smtClean="0">
                <a:latin typeface="+mn-lt"/>
                <a:hlinkClick r:id="rId14"/>
              </a:rPr>
              <a:t>safe_and_effective_as_possible</a:t>
            </a:r>
            <a:endParaRPr lang="hr-HR" sz="4400" dirty="0" smtClean="0">
              <a:latin typeface="+mn-lt"/>
            </a:endParaRPr>
          </a:p>
          <a:p>
            <a:pPr marL="571500" indent="-571500">
              <a:buFont typeface="Arial" panose="020B0604020202020204" pitchFamily="34" charset="0"/>
              <a:buChar char="•"/>
            </a:pPr>
            <a:endParaRPr lang="hr-HR" sz="4400" dirty="0">
              <a:latin typeface="+mn-lt"/>
            </a:endParaRPr>
          </a:p>
          <a:p>
            <a:pPr marL="571500" indent="-571500">
              <a:buFont typeface="Arial" panose="020B0604020202020204" pitchFamily="34" charset="0"/>
              <a:buChar char="•"/>
            </a:pPr>
            <a:r>
              <a:rPr lang="hr-HR" sz="4400" dirty="0" smtClean="0">
                <a:latin typeface="+mn-lt"/>
              </a:rPr>
              <a:t>OSH WIKI (2020). </a:t>
            </a:r>
            <a:r>
              <a:rPr lang="en-US" sz="4400" i="1" dirty="0">
                <a:latin typeface="+mn-lt"/>
              </a:rPr>
              <a:t>COVID-19: Back to the workplace - Adapting workplaces and protecting </a:t>
            </a:r>
            <a:r>
              <a:rPr lang="en-US" sz="4400" i="1" dirty="0" smtClean="0">
                <a:latin typeface="+mn-lt"/>
              </a:rPr>
              <a:t>workers</a:t>
            </a:r>
            <a:r>
              <a:rPr lang="hr-HR" sz="4400" i="1" dirty="0" smtClean="0">
                <a:latin typeface="+mn-lt"/>
              </a:rPr>
              <a:t>. </a:t>
            </a:r>
            <a:r>
              <a:rPr lang="hr-HR" sz="4400" dirty="0">
                <a:latin typeface="+mn-lt"/>
              </a:rPr>
              <a:t>Dostupno na: </a:t>
            </a:r>
            <a:r>
              <a:rPr lang="hr-HR" sz="4400" dirty="0">
                <a:latin typeface="+mn-lt"/>
                <a:hlinkClick r:id="rId15"/>
              </a:rPr>
              <a:t>https://oshwiki.eu/wiki/COVID-19:_Back_to_the_workplace_-_</a:t>
            </a:r>
            <a:r>
              <a:rPr lang="hr-HR" sz="4400" dirty="0" smtClean="0">
                <a:latin typeface="+mn-lt"/>
                <a:hlinkClick r:id="rId15"/>
              </a:rPr>
              <a:t>Adapting_workplaces_and_protecting_workers#Construction</a:t>
            </a:r>
            <a:endParaRPr lang="hr-HR" sz="4400" dirty="0" smtClean="0">
              <a:latin typeface="+mn-lt"/>
            </a:endParaRPr>
          </a:p>
          <a:p>
            <a:pPr marL="571500" indent="-571500">
              <a:buFont typeface="Arial" panose="020B0604020202020204" pitchFamily="34" charset="0"/>
              <a:buChar char="•"/>
            </a:pPr>
            <a:endParaRPr lang="hr-HR" sz="4400" dirty="0" smtClean="0">
              <a:latin typeface="+mn-lt"/>
            </a:endParaRPr>
          </a:p>
          <a:p>
            <a:pPr marL="571500" indent="-571500">
              <a:buFont typeface="Arial" panose="020B0604020202020204" pitchFamily="34" charset="0"/>
              <a:buChar char="•"/>
            </a:pPr>
            <a:r>
              <a:rPr lang="en-US" sz="4400" dirty="0">
                <a:latin typeface="+mn-lt"/>
              </a:rPr>
              <a:t>World Health Organization (2020). </a:t>
            </a:r>
            <a:r>
              <a:rPr lang="en-US" sz="4400" i="1" dirty="0">
                <a:latin typeface="+mn-lt"/>
              </a:rPr>
              <a:t>Mental health and psychosocial considerations during </a:t>
            </a:r>
            <a:r>
              <a:rPr lang="en-US" sz="4400" i="1" dirty="0" smtClean="0">
                <a:latin typeface="+mn-lt"/>
              </a:rPr>
              <a:t>the</a:t>
            </a:r>
            <a:r>
              <a:rPr lang="hr-HR" sz="4400" i="1" dirty="0" smtClean="0">
                <a:latin typeface="+mn-lt"/>
              </a:rPr>
              <a:t> </a:t>
            </a:r>
            <a:r>
              <a:rPr lang="en-US" sz="4400" i="1" dirty="0" smtClean="0">
                <a:latin typeface="+mn-lt"/>
              </a:rPr>
              <a:t>COVID-19 </a:t>
            </a:r>
            <a:r>
              <a:rPr lang="en-US" sz="4400" i="1" dirty="0">
                <a:latin typeface="+mn-lt"/>
              </a:rPr>
              <a:t>outbreak. </a:t>
            </a:r>
            <a:r>
              <a:rPr lang="en-US" sz="4400" dirty="0" err="1">
                <a:latin typeface="+mn-lt"/>
              </a:rPr>
              <a:t>Dostupno</a:t>
            </a:r>
            <a:r>
              <a:rPr lang="en-US" sz="4400" dirty="0">
                <a:latin typeface="+mn-lt"/>
              </a:rPr>
              <a:t> na: </a:t>
            </a:r>
            <a:r>
              <a:rPr lang="en-US" sz="4400" dirty="0">
                <a:latin typeface="+mn-lt"/>
                <a:hlinkClick r:id="rId16"/>
              </a:rPr>
              <a:t>https://</a:t>
            </a:r>
            <a:r>
              <a:rPr lang="en-US" sz="4400" dirty="0" smtClean="0">
                <a:latin typeface="+mn-lt"/>
                <a:hlinkClick r:id="rId16"/>
              </a:rPr>
              <a:t>www.who.int/docs/default-source/coronaviruse/mental-health-considerations.pdf?sfvrsn=6d3578af_2</a:t>
            </a:r>
            <a:endParaRPr lang="hr-HR" sz="4400" dirty="0" smtClean="0">
              <a:latin typeface="+mn-lt"/>
            </a:endParaRPr>
          </a:p>
          <a:p>
            <a:pPr marL="571500" indent="-571500">
              <a:buFont typeface="Arial" panose="020B0604020202020204" pitchFamily="34" charset="0"/>
              <a:buChar char="•"/>
            </a:pPr>
            <a:endParaRPr lang="hr-HR" sz="4400" dirty="0" smtClean="0">
              <a:latin typeface="+mn-lt"/>
            </a:endParaRPr>
          </a:p>
          <a:p>
            <a:pPr marL="571500" indent="-571500">
              <a:buFont typeface="Arial" panose="020B0604020202020204" pitchFamily="34" charset="0"/>
              <a:buChar char="•"/>
            </a:pPr>
            <a:r>
              <a:rPr lang="en-US" sz="4400" dirty="0" smtClean="0">
                <a:latin typeface="+mn-lt"/>
              </a:rPr>
              <a:t>World </a:t>
            </a:r>
            <a:r>
              <a:rPr lang="en-US" sz="4400" dirty="0">
                <a:latin typeface="+mn-lt"/>
              </a:rPr>
              <a:t>Health Organization (2018.) </a:t>
            </a:r>
            <a:r>
              <a:rPr lang="en-US" sz="4400" i="1" dirty="0">
                <a:latin typeface="+mn-lt"/>
              </a:rPr>
              <a:t>Managing epidemics: key facts about major deadly diseases</a:t>
            </a:r>
            <a:r>
              <a:rPr lang="en-US" sz="4400" dirty="0">
                <a:latin typeface="+mn-lt"/>
              </a:rPr>
              <a:t>. </a:t>
            </a:r>
            <a:r>
              <a:rPr lang="en-US" sz="4400" dirty="0" err="1" smtClean="0">
                <a:latin typeface="+mn-lt"/>
              </a:rPr>
              <a:t>Dostupno</a:t>
            </a:r>
            <a:r>
              <a:rPr lang="en-US" sz="4400" dirty="0" smtClean="0">
                <a:latin typeface="+mn-lt"/>
              </a:rPr>
              <a:t> na</a:t>
            </a:r>
            <a:r>
              <a:rPr lang="hr-HR" sz="4400" dirty="0" smtClean="0">
                <a:latin typeface="+mn-lt"/>
              </a:rPr>
              <a:t>:</a:t>
            </a:r>
            <a:r>
              <a:rPr lang="en-US" sz="4400" dirty="0" smtClean="0">
                <a:latin typeface="+mn-lt"/>
              </a:rPr>
              <a:t> </a:t>
            </a:r>
            <a:r>
              <a:rPr lang="en-US" sz="4400" dirty="0">
                <a:latin typeface="+mn-lt"/>
                <a:hlinkClick r:id="rId17"/>
              </a:rPr>
              <a:t>https://</a:t>
            </a:r>
            <a:r>
              <a:rPr lang="en-US" sz="4400" dirty="0" smtClean="0">
                <a:latin typeface="+mn-lt"/>
                <a:hlinkClick r:id="rId17"/>
              </a:rPr>
              <a:t>www.who.int/emergencies/diseases/managing-epidemics-interactive.pdf?ua=1</a:t>
            </a:r>
            <a:endParaRPr lang="hr-HR" sz="4400" dirty="0" smtClean="0">
              <a:latin typeface="+mn-lt"/>
            </a:endParaRPr>
          </a:p>
          <a:p>
            <a:endParaRPr lang="en-US" sz="4400" dirty="0">
              <a:latin typeface="+mn-lt"/>
            </a:endParaRPr>
          </a:p>
          <a:p>
            <a:pPr marL="571500" indent="-571500">
              <a:buFont typeface="Arial" panose="020B0604020202020204" pitchFamily="34" charset="0"/>
              <a:buChar char="•"/>
            </a:pPr>
            <a:r>
              <a:rPr lang="en-US" sz="4400" dirty="0">
                <a:latin typeface="+mn-lt"/>
              </a:rPr>
              <a:t>World Health Organization (2020). </a:t>
            </a:r>
            <a:r>
              <a:rPr lang="en-US" sz="4400" i="1" dirty="0">
                <a:latin typeface="+mn-lt"/>
              </a:rPr>
              <a:t>Social Stigma associated with COVID-19. </a:t>
            </a:r>
            <a:r>
              <a:rPr lang="en-US" sz="4400" dirty="0" err="1">
                <a:latin typeface="+mn-lt"/>
              </a:rPr>
              <a:t>Dostupno</a:t>
            </a:r>
            <a:r>
              <a:rPr lang="en-US" sz="4400" dirty="0">
                <a:latin typeface="+mn-lt"/>
              </a:rPr>
              <a:t> na:</a:t>
            </a:r>
          </a:p>
          <a:p>
            <a:r>
              <a:rPr lang="hr-HR" sz="4400" dirty="0" smtClean="0">
                <a:latin typeface="+mn-lt"/>
                <a:hlinkClick r:id="rId18"/>
              </a:rPr>
              <a:t>     </a:t>
            </a:r>
            <a:r>
              <a:rPr lang="en-US" sz="4400" dirty="0" smtClean="0">
                <a:latin typeface="+mn-lt"/>
                <a:hlinkClick r:id="rId18"/>
              </a:rPr>
              <a:t>https</a:t>
            </a:r>
            <a:r>
              <a:rPr lang="en-US" sz="4400" dirty="0">
                <a:latin typeface="+mn-lt"/>
                <a:hlinkClick r:id="rId18"/>
              </a:rPr>
              <a:t>://</a:t>
            </a:r>
            <a:r>
              <a:rPr lang="en-US" sz="4400" dirty="0" smtClean="0">
                <a:latin typeface="+mn-lt"/>
                <a:hlinkClick r:id="rId18"/>
              </a:rPr>
              <a:t>www.who.int/docs/default-source/coronaviruse/covid19-stigma-guide.pdf</a:t>
            </a:r>
            <a:endParaRPr lang="hr-HR" sz="4400" dirty="0" smtClean="0">
              <a:latin typeface="+mn-lt"/>
            </a:endParaRPr>
          </a:p>
          <a:p>
            <a:endParaRPr lang="en-US" sz="5400" dirty="0">
              <a:latin typeface="+mn-lt"/>
            </a:endParaRPr>
          </a:p>
          <a:p>
            <a:endParaRPr lang="hr-HR" sz="5400" dirty="0" smtClean="0">
              <a:latin typeface="+mn-lt"/>
            </a:endParaRPr>
          </a:p>
        </p:txBody>
      </p:sp>
    </p:spTree>
    <p:extLst>
      <p:ext uri="{BB962C8B-B14F-4D97-AF65-F5344CB8AC3E}">
        <p14:creationId xmlns:p14="http://schemas.microsoft.com/office/powerpoint/2010/main" val="251415985"/>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alphaModFix amt="60000"/>
            <a:lum/>
          </a:blip>
          <a:srcRect/>
          <a:stretch>
            <a:fillRect l="-50000" r="-50000"/>
          </a:stretch>
        </a:blipFill>
        <a:effectLst/>
      </p:bgPr>
    </p:bg>
    <p:spTree>
      <p:nvGrpSpPr>
        <p:cNvPr id="1" name=""/>
        <p:cNvGrpSpPr/>
        <p:nvPr/>
      </p:nvGrpSpPr>
      <p:grpSpPr>
        <a:xfrm>
          <a:off x="0" y="0"/>
          <a:ext cx="0" cy="0"/>
          <a:chOff x="0" y="0"/>
          <a:chExt cx="0" cy="0"/>
        </a:xfrm>
      </p:grpSpPr>
      <p:sp>
        <p:nvSpPr>
          <p:cNvPr id="19459" name="Rectangle 37"/>
          <p:cNvSpPr>
            <a:spLocks noChangeArrowheads="1"/>
          </p:cNvSpPr>
          <p:nvPr/>
        </p:nvSpPr>
        <p:spPr bwMode="auto">
          <a:xfrm>
            <a:off x="0" y="0"/>
            <a:ext cx="32404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ltLang="sr-Latn-RS">
              <a:solidFill>
                <a:srgbClr val="000000"/>
              </a:solidFill>
            </a:endParaRPr>
          </a:p>
        </p:txBody>
      </p:sp>
      <p:sp>
        <p:nvSpPr>
          <p:cNvPr id="19460" name="Rectangle 38"/>
          <p:cNvSpPr>
            <a:spLocks noChangeArrowheads="1"/>
          </p:cNvSpPr>
          <p:nvPr/>
        </p:nvSpPr>
        <p:spPr bwMode="auto">
          <a:xfrm>
            <a:off x="457200" y="457200"/>
            <a:ext cx="32404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hr-HR" altLang="sr-Latn-RS" i="1">
                <a:solidFill>
                  <a:srgbClr val="000000"/>
                </a:solidFill>
                <a:latin typeface="Times New Roman" panose="02020603050405020304" pitchFamily="18" charset="0"/>
                <a:cs typeface="Times New Roman" panose="02020603050405020304" pitchFamily="18" charset="0"/>
              </a:rPr>
              <a:t>  </a:t>
            </a:r>
            <a:endParaRPr lang="hr-HR" altLang="sr-Latn-RS">
              <a:solidFill>
                <a:srgbClr val="000000"/>
              </a:solidFill>
            </a:endParaRPr>
          </a:p>
        </p:txBody>
      </p:sp>
      <p:sp>
        <p:nvSpPr>
          <p:cNvPr id="2" name="Rectangle 1"/>
          <p:cNvSpPr/>
          <p:nvPr/>
        </p:nvSpPr>
        <p:spPr>
          <a:xfrm>
            <a:off x="14841538" y="20018523"/>
            <a:ext cx="15941675" cy="8250089"/>
          </a:xfrm>
          <a:prstGeom prst="rect">
            <a:avLst/>
          </a:prstGeom>
          <a:noFill/>
          <a:ln w="76200"/>
        </p:spPr>
        <p:style>
          <a:lnRef idx="2">
            <a:schemeClr val="accent2"/>
          </a:lnRef>
          <a:fillRef idx="1">
            <a:schemeClr val="lt1"/>
          </a:fillRef>
          <a:effectRef idx="0">
            <a:schemeClr val="accent2"/>
          </a:effectRef>
          <a:fontRef idx="minor">
            <a:schemeClr val="dk1"/>
          </a:fontRef>
        </p:style>
        <p:txBody>
          <a:bodyPr anchor="ctr"/>
          <a:lstStyle/>
          <a:p>
            <a:pPr algn="ctr">
              <a:defRPr/>
            </a:pPr>
            <a:endParaRPr lang="hr-HR" sz="8800" b="1" dirty="0">
              <a:solidFill>
                <a:prstClr val="black"/>
              </a:solidFill>
            </a:endParaRPr>
          </a:p>
          <a:p>
            <a:pPr algn="ctr">
              <a:defRPr/>
            </a:pPr>
            <a:r>
              <a:rPr lang="hr-HR" sz="6600" b="1" i="1" dirty="0" smtClean="0"/>
              <a:t>Ne zaboravimo brinuti o ljudima s kojima radimo</a:t>
            </a:r>
            <a:r>
              <a:rPr lang="en-US" sz="6600" b="1" i="1" dirty="0" smtClean="0"/>
              <a:t>. </a:t>
            </a:r>
            <a:r>
              <a:rPr lang="hr-HR" sz="6600" b="1" i="1" dirty="0" smtClean="0"/>
              <a:t>Kada radna organizacija preživi teška vremena kao što su sadašnja,</a:t>
            </a:r>
          </a:p>
          <a:p>
            <a:pPr algn="ctr">
              <a:defRPr/>
            </a:pPr>
            <a:r>
              <a:rPr lang="hr-HR" sz="6600" b="1" i="1" dirty="0" smtClean="0"/>
              <a:t> to stvara temelje odanosti</a:t>
            </a:r>
            <a:r>
              <a:rPr lang="hr-HR" sz="6600" b="1" i="1" dirty="0"/>
              <a:t> </a:t>
            </a:r>
            <a:r>
              <a:rPr lang="hr-HR" sz="6600" b="1" i="1" dirty="0" smtClean="0"/>
              <a:t>i predanosti organizaciji i dugotrajnu povezanost unutar timova.</a:t>
            </a:r>
          </a:p>
          <a:p>
            <a:pPr algn="ctr">
              <a:defRPr/>
            </a:pPr>
            <a:endParaRPr lang="hr-HR" sz="6600" b="1" i="1" dirty="0">
              <a:solidFill>
                <a:prstClr val="black"/>
              </a:solidFill>
            </a:endParaRPr>
          </a:p>
        </p:txBody>
      </p:sp>
      <p:pic>
        <p:nvPicPr>
          <p:cNvPr id="8" name="Picture 7"/>
          <p:cNvPicPr>
            <a:picLocks noChangeAspect="1"/>
          </p:cNvPicPr>
          <p:nvPr/>
        </p:nvPicPr>
        <p:blipFill>
          <a:blip r:embed="rId4"/>
          <a:stretch>
            <a:fillRect/>
          </a:stretch>
        </p:blipFill>
        <p:spPr>
          <a:xfrm>
            <a:off x="2592513" y="34420124"/>
            <a:ext cx="8914167" cy="4968552"/>
          </a:xfrm>
          <a:prstGeom prst="rect">
            <a:avLst/>
          </a:prstGeom>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39000"/>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24561" y="30408630"/>
            <a:ext cx="27291032" cy="103289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hr-HR"/>
          </a:p>
        </p:txBody>
      </p:sp>
      <p:sp>
        <p:nvSpPr>
          <p:cNvPr id="614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8EB3E81-F552-4D34-917A-670B9B360F9B}" type="slidenum">
              <a:rPr lang="hr-HR" altLang="sr-Latn-RS" smtClean="0"/>
              <a:pPr/>
              <a:t>2</a:t>
            </a:fld>
            <a:endParaRPr lang="hr-HR" altLang="sr-Latn-RS" smtClean="0"/>
          </a:p>
        </p:txBody>
      </p:sp>
      <p:sp>
        <p:nvSpPr>
          <p:cNvPr id="6147" name="Rectangle 2"/>
          <p:cNvSpPr>
            <a:spLocks noChangeArrowheads="1"/>
          </p:cNvSpPr>
          <p:nvPr/>
        </p:nvSpPr>
        <p:spPr bwMode="auto">
          <a:xfrm>
            <a:off x="1191100" y="1788865"/>
            <a:ext cx="29595288" cy="147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hr-HR" altLang="sr-Latn-RS" sz="6000" dirty="0" smtClean="0">
                <a:latin typeface="Calibri" panose="020F0502020204030204" pitchFamily="34" charset="0"/>
                <a:cs typeface="Calibri" panose="020F0502020204030204" pitchFamily="34" charset="0"/>
              </a:rPr>
              <a:t>Pandemija  </a:t>
            </a:r>
            <a:r>
              <a:rPr lang="hr-HR" altLang="sr-Latn-RS" sz="6000" dirty="0">
                <a:latin typeface="Calibri" panose="020F0502020204030204" pitchFamily="34" charset="0"/>
                <a:cs typeface="Calibri" panose="020F0502020204030204" pitchFamily="34" charset="0"/>
              </a:rPr>
              <a:t>virusa COVID-19 dovela je do brojnih neočekivanih promjena u našoj svakodnevnici i na radnim mjestima</a:t>
            </a:r>
            <a:r>
              <a:rPr lang="hr-HR" altLang="sr-Latn-RS" sz="6000" dirty="0" smtClean="0">
                <a:latin typeface="Calibri" panose="020F0502020204030204" pitchFamily="34" charset="0"/>
                <a:cs typeface="Calibri" panose="020F0502020204030204" pitchFamily="34" charset="0"/>
              </a:rPr>
              <a:t>. Svijet rada uvelike je pogođen virusom uzrokovanom situacijom. </a:t>
            </a:r>
            <a:r>
              <a:rPr lang="hr-HR" altLang="sr-Latn-RS" sz="6000" dirty="0">
                <a:latin typeface="Calibri" panose="020F0502020204030204" pitchFamily="34" charset="0"/>
                <a:cs typeface="Calibri" panose="020F0502020204030204" pitchFamily="34" charset="0"/>
              </a:rPr>
              <a:t>O</a:t>
            </a:r>
            <a:r>
              <a:rPr lang="hr-HR" altLang="sr-Latn-RS" sz="6000" dirty="0" smtClean="0">
                <a:latin typeface="Calibri" panose="020F0502020204030204" pitchFamily="34" charset="0"/>
                <a:cs typeface="Calibri" panose="020F0502020204030204" pitchFamily="34" charset="0"/>
              </a:rPr>
              <a:t>rganizacija </a:t>
            </a:r>
            <a:r>
              <a:rPr lang="hr-HR" altLang="sr-Latn-RS" sz="6000" dirty="0">
                <a:latin typeface="Calibri" panose="020F0502020204030204" pitchFamily="34" charset="0"/>
                <a:cs typeface="Calibri" panose="020F0502020204030204" pitchFamily="34" charset="0"/>
              </a:rPr>
              <a:t>rada i </a:t>
            </a:r>
            <a:r>
              <a:rPr lang="hr-HR" altLang="sr-Latn-RS" sz="6000" dirty="0" smtClean="0">
                <a:latin typeface="Calibri" panose="020F0502020204030204" pitchFamily="34" charset="0"/>
                <a:cs typeface="Calibri" panose="020F0502020204030204" pitchFamily="34" charset="0"/>
              </a:rPr>
              <a:t>radni </a:t>
            </a:r>
            <a:r>
              <a:rPr lang="hr-HR" altLang="sr-Latn-RS" sz="6000" dirty="0">
                <a:latin typeface="Calibri" panose="020F0502020204030204" pitchFamily="34" charset="0"/>
                <a:cs typeface="Calibri" panose="020F0502020204030204" pitchFamily="34" charset="0"/>
              </a:rPr>
              <a:t>uvjeti značajno su se promijenili u kratkom vremenskom periodu, dovodeći do pojave novih psihosocijalnih rizika za zdravlje i dobrobit radnika. </a:t>
            </a:r>
            <a:endParaRPr lang="hr-HR" altLang="sr-Latn-RS" sz="6000" dirty="0" smtClean="0">
              <a:latin typeface="Calibri" panose="020F0502020204030204" pitchFamily="34" charset="0"/>
              <a:cs typeface="Calibri" panose="020F0502020204030204" pitchFamily="34" charset="0"/>
            </a:endParaRPr>
          </a:p>
          <a:p>
            <a:pPr algn="just"/>
            <a:endParaRPr lang="hr-HR" altLang="sr-Latn-RS" sz="6000" dirty="0">
              <a:latin typeface="Calibri" panose="020F0502020204030204" pitchFamily="34" charset="0"/>
              <a:cs typeface="Calibri" panose="020F0502020204030204" pitchFamily="34" charset="0"/>
            </a:endParaRPr>
          </a:p>
          <a:p>
            <a:pPr algn="just"/>
            <a:r>
              <a:rPr lang="hr-HR" altLang="sr-Latn-RS" sz="6000" dirty="0" smtClean="0">
                <a:latin typeface="Calibri" panose="020F0502020204030204" pitchFamily="34" charset="0"/>
                <a:cs typeface="Calibri" panose="020F0502020204030204" pitchFamily="34" charset="0"/>
              </a:rPr>
              <a:t>Na svim razinama društvenog funkcioniranja došlo je do promjena uvođenjem zaštitnih mjera i restrikcija što predstavlja velik izazov za poslodavce i dionike u području zaštite zdravlja i sigurnosti na radnim mjestima. U aktualnoj situaciji zahtjeva se brza prilagodba na novonastale uvjete s ciljem zaštite radnika i članova njihovih obitelji, kao i očuvanja radnih mjesta i poslovanja u situaciji krize. </a:t>
            </a:r>
          </a:p>
          <a:p>
            <a:pPr algn="just"/>
            <a:endParaRPr lang="hr-HR" altLang="sr-Latn-RS" sz="6000" dirty="0">
              <a:latin typeface="Calibri" panose="020F0502020204030204" pitchFamily="34" charset="0"/>
              <a:cs typeface="Calibri" panose="020F0502020204030204" pitchFamily="34" charset="0"/>
            </a:endParaRPr>
          </a:p>
          <a:p>
            <a:pPr algn="just"/>
            <a:r>
              <a:rPr lang="hr-HR" altLang="sr-Latn-RS" sz="6000" dirty="0" smtClean="0">
                <a:latin typeface="Calibri" panose="020F0502020204030204" pitchFamily="34" charset="0"/>
                <a:cs typeface="Calibri" panose="020F0502020204030204" pitchFamily="34" charset="0"/>
              </a:rPr>
              <a:t>Aktualna situacija daje nam naslutili da će posljedice krize biti dugoročne te da će ova zdravstvena kriza ostaviti posljedice na sve aspekte života.  </a:t>
            </a:r>
            <a:r>
              <a:rPr lang="hr-HR" altLang="sr-Latn-RS" sz="6000" i="1" dirty="0" smtClean="0">
                <a:latin typeface="Calibri" panose="020F0502020204030204" pitchFamily="34" charset="0"/>
                <a:cs typeface="Calibri" panose="020F0502020204030204" pitchFamily="34" charset="0"/>
              </a:rPr>
              <a:t>„Novo normalno” </a:t>
            </a:r>
            <a:r>
              <a:rPr lang="hr-HR" altLang="sr-Latn-RS" sz="6000" dirty="0" smtClean="0">
                <a:latin typeface="Calibri" panose="020F0502020204030204" pitchFamily="34" charset="0"/>
                <a:cs typeface="Calibri" panose="020F0502020204030204" pitchFamily="34" charset="0"/>
              </a:rPr>
              <a:t>znači da će svijet i život na koji smo navikli izgledati drugačije nego dosad te da ćemo se morati prilagoditi na nove oblike funkcioniranja.</a:t>
            </a:r>
          </a:p>
          <a:p>
            <a:pPr algn="just"/>
            <a:endParaRPr lang="hr-HR" altLang="sr-Latn-RS" sz="5400"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l="32761" t="20144" b="8038"/>
          <a:stretch/>
        </p:blipFill>
        <p:spPr>
          <a:xfrm>
            <a:off x="1800425" y="18722380"/>
            <a:ext cx="16705856" cy="10014614"/>
          </a:xfrm>
          <a:prstGeom prst="rect">
            <a:avLst/>
          </a:prstGeom>
        </p:spPr>
      </p:pic>
      <p:sp>
        <p:nvSpPr>
          <p:cNvPr id="3" name="Rectangle 2"/>
          <p:cNvSpPr/>
          <p:nvPr/>
        </p:nvSpPr>
        <p:spPr>
          <a:xfrm>
            <a:off x="4248697" y="32202947"/>
            <a:ext cx="24842760" cy="6740307"/>
          </a:xfrm>
          <a:prstGeom prst="rect">
            <a:avLst/>
          </a:prstGeom>
        </p:spPr>
        <p:txBody>
          <a:bodyPr wrap="square">
            <a:spAutoFit/>
          </a:bodyPr>
          <a:lstStyle/>
          <a:p>
            <a:pPr lvl="0" algn="ctr"/>
            <a:r>
              <a:rPr lang="hr-HR" altLang="sr-Latn-RS" sz="6600" b="1" i="1" dirty="0" smtClean="0">
                <a:solidFill>
                  <a:prstClr val="black"/>
                </a:solidFill>
                <a:latin typeface="Calibri" panose="020F0502020204030204" pitchFamily="34" charset="0"/>
                <a:cs typeface="Calibri" panose="020F0502020204030204" pitchFamily="34" charset="0"/>
              </a:rPr>
              <a:t>Služba za medicinu rada Hrvatskog zavoda za javno zdravstvo </a:t>
            </a:r>
          </a:p>
          <a:p>
            <a:pPr lvl="0" algn="ctr"/>
            <a:endParaRPr lang="hr-HR" altLang="sr-Latn-RS" sz="6600" b="1" i="1" dirty="0" smtClean="0">
              <a:solidFill>
                <a:prstClr val="black"/>
              </a:solidFill>
              <a:latin typeface="Calibri" panose="020F0502020204030204" pitchFamily="34" charset="0"/>
              <a:cs typeface="Calibri" panose="020F0502020204030204" pitchFamily="34" charset="0"/>
            </a:endParaRPr>
          </a:p>
          <a:p>
            <a:pPr lvl="0" algn="just"/>
            <a:r>
              <a:rPr lang="hr-HR" altLang="sr-Latn-RS" sz="6000" dirty="0" smtClean="0">
                <a:solidFill>
                  <a:prstClr val="black"/>
                </a:solidFill>
                <a:latin typeface="Calibri" panose="020F0502020204030204" pitchFamily="34" charset="0"/>
                <a:cs typeface="Calibri" panose="020F0502020204030204" pitchFamily="34" charset="0"/>
              </a:rPr>
              <a:t>izradila je ovu smjernicu s posebnim naglaskom na očuvanje mentalnog zdravlja i dobrobiti radnika u neizvjesnim vremenima kao što je COVID-19 kriza. </a:t>
            </a:r>
          </a:p>
          <a:p>
            <a:pPr lvl="0" algn="just"/>
            <a:r>
              <a:rPr lang="hr-HR" altLang="sr-Latn-RS" sz="6000" dirty="0" smtClean="0">
                <a:solidFill>
                  <a:prstClr val="black"/>
                </a:solidFill>
                <a:latin typeface="Calibri" panose="020F0502020204030204" pitchFamily="34" charset="0"/>
                <a:cs typeface="Calibri" panose="020F0502020204030204" pitchFamily="34" charset="0"/>
              </a:rPr>
              <a:t>Smjernicom se nastoje istaknuti ključni elementi pri upravljanju stresom na radu, identifikaciji novih psihosocijalnih rizika i drugih faktora koji mogu utjecati na mentalno zdravlje u kontekstu </a:t>
            </a:r>
            <a:r>
              <a:rPr lang="hr-HR" altLang="sr-Latn-RS" sz="6000" dirty="0" err="1" smtClean="0">
                <a:solidFill>
                  <a:prstClr val="black"/>
                </a:solidFill>
                <a:latin typeface="Calibri" panose="020F0502020204030204" pitchFamily="34" charset="0"/>
                <a:cs typeface="Calibri" panose="020F0502020204030204" pitchFamily="34" charset="0"/>
              </a:rPr>
              <a:t>pandemije</a:t>
            </a:r>
            <a:r>
              <a:rPr lang="hr-HR" altLang="sr-Latn-RS" sz="6000" dirty="0" smtClean="0">
                <a:solidFill>
                  <a:prstClr val="black"/>
                </a:solidFill>
                <a:latin typeface="Calibri" panose="020F0502020204030204" pitchFamily="34" charset="0"/>
                <a:cs typeface="Calibri" panose="020F0502020204030204" pitchFamily="34" charset="0"/>
              </a:rPr>
              <a:t> virusa COVID-19. </a:t>
            </a:r>
            <a:endParaRPr lang="hr-HR" altLang="sr-Latn-RS" sz="6000" dirty="0">
              <a:solidFill>
                <a:prstClr val="black"/>
              </a:solidFill>
              <a:latin typeface="Calibri" panose="020F0502020204030204" pitchFamily="34" charset="0"/>
              <a:cs typeface="Calibri" panose="020F0502020204030204" pitchFamily="34"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39000"/>
          </a:blip>
          <a:srcRect/>
          <a:stretch>
            <a:fillRect/>
          </a:stretch>
        </a:blipFill>
        <a:effectLst/>
      </p:bgPr>
    </p:bg>
    <p:spTree>
      <p:nvGrpSpPr>
        <p:cNvPr id="1" name=""/>
        <p:cNvGrpSpPr/>
        <p:nvPr/>
      </p:nvGrpSpPr>
      <p:grpSpPr>
        <a:xfrm>
          <a:off x="0" y="0"/>
          <a:ext cx="0" cy="0"/>
          <a:chOff x="0" y="0"/>
          <a:chExt cx="0" cy="0"/>
        </a:xfrm>
      </p:grpSpPr>
      <p:sp>
        <p:nvSpPr>
          <p:cNvPr id="614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8EB3E81-F552-4D34-917A-670B9B360F9B}" type="slidenum">
              <a:rPr lang="hr-HR" altLang="sr-Latn-RS" smtClean="0"/>
              <a:pPr/>
              <a:t>3</a:t>
            </a:fld>
            <a:endParaRPr lang="hr-HR" altLang="sr-Latn-RS" smtClean="0"/>
          </a:p>
        </p:txBody>
      </p:sp>
      <p:sp>
        <p:nvSpPr>
          <p:cNvPr id="6147" name="Rectangle 2"/>
          <p:cNvSpPr>
            <a:spLocks noChangeArrowheads="1"/>
          </p:cNvSpPr>
          <p:nvPr/>
        </p:nvSpPr>
        <p:spPr bwMode="auto">
          <a:xfrm>
            <a:off x="4140855" y="28165159"/>
            <a:ext cx="24986433" cy="13031260"/>
          </a:xfrm>
          <a:prstGeom prst="rect">
            <a:avLst/>
          </a:prstGeom>
          <a:solidFill>
            <a:schemeClr val="accent2">
              <a:lumMod val="60000"/>
              <a:lumOff val="40000"/>
            </a:schemeClr>
          </a:solidFill>
          <a:ln/>
          <a:extLst/>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07000"/>
              </a:lnSpc>
              <a:spcAft>
                <a:spcPts val="800"/>
              </a:spcAft>
            </a:pPr>
            <a:endParaRPr lang="hr-HR" altLang="sr-Latn-RS" sz="6000" b="1" i="1" dirty="0" smtClean="0">
              <a:solidFill>
                <a:prstClr val="black"/>
              </a:solidFill>
              <a:latin typeface="Calibri" panose="020F0502020204030204" pitchFamily="34" charset="0"/>
              <a:cs typeface="Calibri" panose="020F0502020204030204" pitchFamily="34" charset="0"/>
            </a:endParaRPr>
          </a:p>
          <a:p>
            <a:pPr algn="ctr">
              <a:lnSpc>
                <a:spcPct val="107000"/>
              </a:lnSpc>
              <a:spcAft>
                <a:spcPts val="800"/>
              </a:spcAft>
            </a:pPr>
            <a:r>
              <a:rPr lang="hr-HR" altLang="sr-Latn-RS" sz="6000" b="1" i="1" dirty="0" smtClean="0">
                <a:solidFill>
                  <a:prstClr val="black"/>
                </a:solidFill>
                <a:latin typeface="Calibri" panose="020F0502020204030204" pitchFamily="34" charset="0"/>
                <a:cs typeface="Calibri" panose="020F0502020204030204" pitchFamily="34" charset="0"/>
              </a:rPr>
              <a:t>SLIJEDI LI NAKON KRIZE KORONAVIRUSA KRIZA MENTALNOG ZDRAVLJA? </a:t>
            </a:r>
          </a:p>
          <a:p>
            <a:pPr algn="just">
              <a:lnSpc>
                <a:spcPct val="107000"/>
              </a:lnSpc>
              <a:spcAft>
                <a:spcPts val="800"/>
              </a:spcAft>
            </a:pPr>
            <a:endParaRPr lang="hr-HR" altLang="sr-Latn-RS" sz="6000" dirty="0" smtClean="0">
              <a:solidFill>
                <a:srgbClr val="FF0000"/>
              </a:solidFill>
              <a:latin typeface="Calibri" panose="020F0502020204030204" pitchFamily="34" charset="0"/>
              <a:cs typeface="Calibri" panose="020F0502020204030204" pitchFamily="34" charset="0"/>
            </a:endParaRPr>
          </a:p>
          <a:p>
            <a:pPr lvl="0" algn="ctr"/>
            <a:r>
              <a:rPr lang="hr-HR" altLang="sr-Latn-RS" sz="6600" b="1" i="1" dirty="0">
                <a:solidFill>
                  <a:schemeClr val="bg1"/>
                </a:solidFill>
                <a:latin typeface="Calibri" panose="020F0502020204030204" pitchFamily="34" charset="0"/>
                <a:cs typeface="Calibri" panose="020F0502020204030204" pitchFamily="34" charset="0"/>
              </a:rPr>
              <a:t>Neizvjesnost i nesigurnost, restrikcije i izolacija, </a:t>
            </a:r>
          </a:p>
          <a:p>
            <a:pPr lvl="0" algn="ctr"/>
            <a:r>
              <a:rPr lang="hr-HR" altLang="sr-Latn-RS" sz="6600" b="1" i="1" dirty="0">
                <a:solidFill>
                  <a:schemeClr val="bg1"/>
                </a:solidFill>
                <a:latin typeface="Calibri" panose="020F0502020204030204" pitchFamily="34" charset="0"/>
                <a:cs typeface="Calibri" panose="020F0502020204030204" pitchFamily="34" charset="0"/>
              </a:rPr>
              <a:t>strah i zabrinutost, ekonomske poteškoće, </a:t>
            </a:r>
          </a:p>
          <a:p>
            <a:pPr lvl="0" algn="ctr"/>
            <a:r>
              <a:rPr lang="hr-HR" altLang="sr-Latn-RS" sz="6600" b="1" i="1" dirty="0">
                <a:solidFill>
                  <a:schemeClr val="bg1"/>
                </a:solidFill>
                <a:latin typeface="Calibri" panose="020F0502020204030204" pitchFamily="34" charset="0"/>
                <a:cs typeface="Calibri" panose="020F0502020204030204" pitchFamily="34" charset="0"/>
              </a:rPr>
              <a:t>smanjena kvaliteta života</a:t>
            </a:r>
          </a:p>
          <a:p>
            <a:pPr lvl="0" algn="just"/>
            <a:endParaRPr lang="hr-HR" altLang="sr-Latn-RS" sz="5400" dirty="0">
              <a:solidFill>
                <a:prstClr val="black"/>
              </a:solidFill>
              <a:latin typeface="Calibri" panose="020F0502020204030204" pitchFamily="34" charset="0"/>
              <a:cs typeface="Calibri" panose="020F0502020204030204" pitchFamily="34" charset="0"/>
            </a:endParaRPr>
          </a:p>
          <a:p>
            <a:pPr lvl="0" algn="ctr"/>
            <a:r>
              <a:rPr lang="hr-HR" altLang="sr-Latn-RS" sz="6000" dirty="0">
                <a:solidFill>
                  <a:prstClr val="black"/>
                </a:solidFill>
                <a:latin typeface="Calibri" panose="020F0502020204030204" pitchFamily="34" charset="0"/>
                <a:cs typeface="Calibri" panose="020F0502020204030204" pitchFamily="34" charset="0"/>
              </a:rPr>
              <a:t>o</a:t>
            </a:r>
            <a:r>
              <a:rPr lang="hr-HR" altLang="sr-Latn-RS" sz="6000" dirty="0" smtClean="0">
                <a:solidFill>
                  <a:prstClr val="black"/>
                </a:solidFill>
                <a:latin typeface="Calibri" panose="020F0502020204030204" pitchFamily="34" charset="0"/>
                <a:cs typeface="Calibri" panose="020F0502020204030204" pitchFamily="34" charset="0"/>
              </a:rPr>
              <a:t>bilježja </a:t>
            </a:r>
            <a:r>
              <a:rPr lang="hr-HR" altLang="sr-Latn-RS" sz="6000" dirty="0">
                <a:solidFill>
                  <a:prstClr val="black"/>
                </a:solidFill>
                <a:latin typeface="Calibri" panose="020F0502020204030204" pitchFamily="34" charset="0"/>
                <a:cs typeface="Calibri" panose="020F0502020204030204" pitchFamily="34" charset="0"/>
              </a:rPr>
              <a:t>su vremena u kojem živimo i </a:t>
            </a:r>
            <a:r>
              <a:rPr lang="hr-HR" altLang="sr-Latn-RS" sz="6000" dirty="0" smtClean="0">
                <a:solidFill>
                  <a:prstClr val="black"/>
                </a:solidFill>
                <a:latin typeface="Calibri" panose="020F0502020204030204" pitchFamily="34" charset="0"/>
                <a:cs typeface="Calibri" panose="020F0502020204030204" pitchFamily="34" charset="0"/>
              </a:rPr>
              <a:t>koja posljedično</a:t>
            </a:r>
            <a:endParaRPr lang="hr-HR" altLang="sr-Latn-RS" sz="6000" dirty="0">
              <a:solidFill>
                <a:prstClr val="black"/>
              </a:solidFill>
              <a:latin typeface="Calibri" panose="020F0502020204030204" pitchFamily="34" charset="0"/>
              <a:cs typeface="Calibri" panose="020F0502020204030204" pitchFamily="34" charset="0"/>
            </a:endParaRPr>
          </a:p>
          <a:p>
            <a:pPr lvl="0" algn="ctr"/>
            <a:r>
              <a:rPr lang="hr-HR" altLang="sr-Latn-RS" sz="6000" dirty="0">
                <a:solidFill>
                  <a:prstClr val="black"/>
                </a:solidFill>
                <a:latin typeface="Calibri" panose="020F0502020204030204" pitchFamily="34" charset="0"/>
                <a:cs typeface="Calibri" panose="020F0502020204030204" pitchFamily="34" charset="0"/>
              </a:rPr>
              <a:t>mogu </a:t>
            </a:r>
            <a:r>
              <a:rPr lang="hr-HR" altLang="sr-Latn-RS" sz="6000" dirty="0" smtClean="0">
                <a:solidFill>
                  <a:prstClr val="black"/>
                </a:solidFill>
                <a:latin typeface="Calibri" panose="020F0502020204030204" pitchFamily="34" charset="0"/>
                <a:cs typeface="Calibri" panose="020F0502020204030204" pitchFamily="34" charset="0"/>
              </a:rPr>
              <a:t>voditi </a:t>
            </a:r>
          </a:p>
          <a:p>
            <a:pPr lvl="0" algn="ctr"/>
            <a:r>
              <a:rPr lang="hr-HR" altLang="sr-Latn-RS" sz="6600" b="1" i="1" dirty="0" smtClean="0">
                <a:solidFill>
                  <a:prstClr val="black"/>
                </a:solidFill>
                <a:latin typeface="Calibri" panose="020F0502020204030204" pitchFamily="34" charset="0"/>
                <a:cs typeface="Calibri" panose="020F0502020204030204" pitchFamily="34" charset="0"/>
              </a:rPr>
              <a:t>globalnoj </a:t>
            </a:r>
            <a:r>
              <a:rPr lang="hr-HR" altLang="sr-Latn-RS" sz="6600" b="1" i="1" dirty="0">
                <a:solidFill>
                  <a:prstClr val="black"/>
                </a:solidFill>
                <a:latin typeface="Calibri" panose="020F0502020204030204" pitchFamily="34" charset="0"/>
                <a:cs typeface="Calibri" panose="020F0502020204030204" pitchFamily="34" charset="0"/>
              </a:rPr>
              <a:t>krizi mentalnog zdravlja </a:t>
            </a:r>
          </a:p>
          <a:p>
            <a:pPr lvl="0" algn="ctr"/>
            <a:r>
              <a:rPr lang="hr-HR" altLang="sr-Latn-RS" sz="6600" b="1" i="1" dirty="0">
                <a:solidFill>
                  <a:prstClr val="black"/>
                </a:solidFill>
                <a:latin typeface="Calibri" panose="020F0502020204030204" pitchFamily="34" charset="0"/>
                <a:cs typeface="Calibri" panose="020F0502020204030204" pitchFamily="34" charset="0"/>
              </a:rPr>
              <a:t>i </a:t>
            </a:r>
            <a:r>
              <a:rPr lang="hr-HR" altLang="sr-Latn-RS" sz="6600" b="1" i="1" dirty="0" smtClean="0">
                <a:solidFill>
                  <a:prstClr val="black"/>
                </a:solidFill>
                <a:latin typeface="Calibri" panose="020F0502020204030204" pitchFamily="34" charset="0"/>
                <a:cs typeface="Calibri" panose="020F0502020204030204" pitchFamily="34" charset="0"/>
              </a:rPr>
              <a:t>mogućoj </a:t>
            </a:r>
            <a:r>
              <a:rPr lang="hr-HR" altLang="sr-Latn-RS" sz="6600" b="1" i="1" dirty="0" err="1">
                <a:solidFill>
                  <a:prstClr val="black"/>
                </a:solidFill>
                <a:latin typeface="Calibri" panose="020F0502020204030204" pitchFamily="34" charset="0"/>
                <a:cs typeface="Calibri" panose="020F0502020204030204" pitchFamily="34" charset="0"/>
              </a:rPr>
              <a:t>pandemiji</a:t>
            </a:r>
            <a:r>
              <a:rPr lang="hr-HR" altLang="sr-Latn-RS" sz="6600" b="1" i="1" dirty="0">
                <a:solidFill>
                  <a:prstClr val="black"/>
                </a:solidFill>
                <a:latin typeface="Calibri" panose="020F0502020204030204" pitchFamily="34" charset="0"/>
                <a:cs typeface="Calibri" panose="020F0502020204030204" pitchFamily="34" charset="0"/>
              </a:rPr>
              <a:t> mentalnih bolesti. </a:t>
            </a:r>
            <a:endParaRPr lang="hr-HR" altLang="sr-Latn-RS" sz="6600" b="1" i="1" dirty="0" smtClean="0">
              <a:solidFill>
                <a:prstClr val="black"/>
              </a:solidFill>
              <a:latin typeface="Calibri" panose="020F0502020204030204" pitchFamily="34" charset="0"/>
              <a:cs typeface="Calibri" panose="020F0502020204030204" pitchFamily="34" charset="0"/>
            </a:endParaRPr>
          </a:p>
          <a:p>
            <a:pPr lvl="0" algn="ctr"/>
            <a:endParaRPr lang="hr-HR" altLang="sr-Latn-RS" sz="6000" dirty="0">
              <a:solidFill>
                <a:prstClr val="black"/>
              </a:solidFill>
              <a:latin typeface="Calibri" panose="020F0502020204030204" pitchFamily="34" charset="0"/>
              <a:cs typeface="Calibri" panose="020F0502020204030204" pitchFamily="34" charset="0"/>
            </a:endParaRPr>
          </a:p>
          <a:p>
            <a:pPr algn="just">
              <a:lnSpc>
                <a:spcPct val="107000"/>
              </a:lnSpc>
              <a:spcAft>
                <a:spcPts val="800"/>
              </a:spcAft>
            </a:pPr>
            <a:endParaRPr lang="hr-HR" altLang="sr-Latn-RS" sz="6000" dirty="0">
              <a:latin typeface="Calibri" panose="020F0502020204030204" pitchFamily="34" charset="0"/>
              <a:cs typeface="Calibri" panose="020F0502020204030204" pitchFamily="34" charset="0"/>
            </a:endParaRPr>
          </a:p>
        </p:txBody>
      </p:sp>
      <p:sp>
        <p:nvSpPr>
          <p:cNvPr id="5" name="Rectangle 4"/>
          <p:cNvSpPr/>
          <p:nvPr/>
        </p:nvSpPr>
        <p:spPr>
          <a:xfrm>
            <a:off x="2016449" y="432348"/>
            <a:ext cx="29235247" cy="28362316"/>
          </a:xfrm>
          <a:prstGeom prst="rect">
            <a:avLst/>
          </a:prstGeom>
        </p:spPr>
        <p:txBody>
          <a:bodyPr wrap="square">
            <a:spAutoFit/>
          </a:bodyPr>
          <a:lstStyle/>
          <a:p>
            <a:pPr lvl="0" algn="just"/>
            <a:endParaRPr lang="hr-HR" altLang="sr-Latn-RS" sz="6600" dirty="0" smtClean="0">
              <a:solidFill>
                <a:prstClr val="black"/>
              </a:solidFill>
              <a:latin typeface="Calibri" panose="020F0502020204030204" pitchFamily="34" charset="0"/>
              <a:cs typeface="Calibri" panose="020F0502020204030204" pitchFamily="34" charset="0"/>
            </a:endParaRPr>
          </a:p>
          <a:p>
            <a:pPr lvl="0" algn="ctr"/>
            <a:r>
              <a:rPr lang="hr-HR" altLang="sr-Latn-RS" sz="6600" b="1" i="1" dirty="0" smtClean="0">
                <a:solidFill>
                  <a:prstClr val="black"/>
                </a:solidFill>
                <a:latin typeface="Calibri" panose="020F0502020204030204" pitchFamily="34" charset="0"/>
                <a:cs typeface="Calibri" panose="020F0502020204030204" pitchFamily="34" charset="0"/>
              </a:rPr>
              <a:t>KAKO PANDEMIJA UTJEČE NA SVIJET RADA? </a:t>
            </a:r>
            <a:endParaRPr lang="hr-HR" altLang="sr-Latn-RS" sz="6600" b="1" i="1" dirty="0">
              <a:solidFill>
                <a:prstClr val="black"/>
              </a:solidFill>
              <a:latin typeface="Calibri" panose="020F0502020204030204" pitchFamily="34" charset="0"/>
              <a:cs typeface="Calibri" panose="020F0502020204030204" pitchFamily="34" charset="0"/>
            </a:endParaRPr>
          </a:p>
          <a:p>
            <a:pPr lvl="0" algn="just"/>
            <a:endParaRPr lang="hr-HR" altLang="sr-Latn-RS" sz="5400" dirty="0" smtClean="0">
              <a:solidFill>
                <a:prstClr val="black"/>
              </a:solidFill>
              <a:latin typeface="Calibri" panose="020F0502020204030204" pitchFamily="34" charset="0"/>
              <a:cs typeface="Calibri" panose="020F0502020204030204" pitchFamily="34" charset="0"/>
            </a:endParaRPr>
          </a:p>
          <a:p>
            <a:pPr lvl="0" algn="ctr"/>
            <a:r>
              <a:rPr lang="hr-HR" altLang="sr-Latn-RS" sz="6600" b="1" i="1" dirty="0" smtClean="0">
                <a:solidFill>
                  <a:prstClr val="black"/>
                </a:solidFill>
                <a:latin typeface="Calibri" panose="020F0502020204030204" pitchFamily="34" charset="0"/>
                <a:cs typeface="Calibri" panose="020F0502020204030204" pitchFamily="34" charset="0"/>
              </a:rPr>
              <a:t>Pandemija </a:t>
            </a:r>
            <a:r>
              <a:rPr lang="hr-HR" altLang="sr-Latn-RS" sz="6600" b="1" i="1" dirty="0">
                <a:solidFill>
                  <a:prstClr val="black"/>
                </a:solidFill>
                <a:latin typeface="Calibri" panose="020F0502020204030204" pitchFamily="34" charset="0"/>
                <a:cs typeface="Calibri" panose="020F0502020204030204" pitchFamily="34" charset="0"/>
              </a:rPr>
              <a:t>neupitno utječe na sva područja djelatnosti, </a:t>
            </a:r>
            <a:r>
              <a:rPr lang="hr-HR" altLang="sr-Latn-RS" sz="6600" b="1" i="1" dirty="0" smtClean="0">
                <a:solidFill>
                  <a:prstClr val="black"/>
                </a:solidFill>
                <a:latin typeface="Calibri" panose="020F0502020204030204" pitchFamily="34" charset="0"/>
                <a:cs typeface="Calibri" panose="020F0502020204030204" pitchFamily="34" charset="0"/>
              </a:rPr>
              <a:t>a radnici </a:t>
            </a:r>
            <a:r>
              <a:rPr lang="hr-HR" altLang="sr-Latn-RS" sz="6600" b="1" i="1" dirty="0">
                <a:solidFill>
                  <a:prstClr val="black"/>
                </a:solidFill>
                <a:latin typeface="Calibri" panose="020F0502020204030204" pitchFamily="34" charset="0"/>
                <a:cs typeface="Calibri" panose="020F0502020204030204" pitchFamily="34" charset="0"/>
              </a:rPr>
              <a:t>su na različite načine </a:t>
            </a:r>
            <a:r>
              <a:rPr lang="hr-HR" altLang="sr-Latn-RS" sz="6600" b="1" i="1" dirty="0" smtClean="0">
                <a:solidFill>
                  <a:prstClr val="black"/>
                </a:solidFill>
                <a:latin typeface="Calibri" panose="020F0502020204030204" pitchFamily="34" charset="0"/>
                <a:cs typeface="Calibri" panose="020F0502020204030204" pitchFamily="34" charset="0"/>
              </a:rPr>
              <a:t>pogođeni promjenama, poslovno i privatno. </a:t>
            </a:r>
          </a:p>
          <a:p>
            <a:pPr lvl="0" algn="just"/>
            <a:endParaRPr lang="hr-HR" altLang="sr-Latn-RS" sz="6000" dirty="0">
              <a:solidFill>
                <a:prstClr val="black"/>
              </a:solidFill>
              <a:latin typeface="Calibri" panose="020F0502020204030204" pitchFamily="34" charset="0"/>
              <a:cs typeface="Calibri" panose="020F0502020204030204" pitchFamily="34" charset="0"/>
            </a:endParaRPr>
          </a:p>
          <a:p>
            <a:pPr lvl="0" algn="just"/>
            <a:r>
              <a:rPr lang="hr-HR" altLang="sr-Latn-RS" sz="6000" dirty="0">
                <a:solidFill>
                  <a:prstClr val="black"/>
                </a:solidFill>
                <a:latin typeface="Calibri" panose="020F0502020204030204" pitchFamily="34" charset="0"/>
                <a:cs typeface="Calibri" panose="020F0502020204030204" pitchFamily="34" charset="0"/>
              </a:rPr>
              <a:t>Radnici zaposleni u djelatnostima nužnima za funkcioniranje za vrijeme </a:t>
            </a:r>
            <a:r>
              <a:rPr lang="hr-HR" altLang="sr-Latn-RS" sz="6000" dirty="0" err="1">
                <a:solidFill>
                  <a:prstClr val="black"/>
                </a:solidFill>
                <a:latin typeface="Calibri" panose="020F0502020204030204" pitchFamily="34" charset="0"/>
                <a:cs typeface="Calibri" panose="020F0502020204030204" pitchFamily="34" charset="0"/>
              </a:rPr>
              <a:t>pandemije</a:t>
            </a:r>
            <a:r>
              <a:rPr lang="hr-HR" altLang="sr-Latn-RS" sz="6000" dirty="0">
                <a:solidFill>
                  <a:prstClr val="black"/>
                </a:solidFill>
                <a:latin typeface="Calibri" panose="020F0502020204030204" pitchFamily="34" charset="0"/>
                <a:cs typeface="Calibri" panose="020F0502020204030204" pitchFamily="34" charset="0"/>
              </a:rPr>
              <a:t> (npr. zdravstvo, policija, civilna zaštita, dostava, transport, trgovine) izloženi su  brojnim stresnim situacijama, uključujući i brigu zbog povišenog rizika od zaraze. </a:t>
            </a:r>
            <a:r>
              <a:rPr lang="hr-HR" altLang="sr-Latn-RS" sz="6000" dirty="0" smtClean="0">
                <a:solidFill>
                  <a:prstClr val="black"/>
                </a:solidFill>
                <a:latin typeface="Calibri" panose="020F0502020204030204" pitchFamily="34" charset="0"/>
                <a:cs typeface="Calibri" panose="020F0502020204030204" pitchFamily="34" charset="0"/>
              </a:rPr>
              <a:t>Dio </a:t>
            </a:r>
            <a:r>
              <a:rPr lang="hr-HR" altLang="sr-Latn-RS" sz="6000" dirty="0">
                <a:solidFill>
                  <a:prstClr val="black"/>
                </a:solidFill>
                <a:latin typeface="Calibri" panose="020F0502020204030204" pitchFamily="34" charset="0"/>
                <a:cs typeface="Calibri" panose="020F0502020204030204" pitchFamily="34" charset="0"/>
              </a:rPr>
              <a:t>radnika primoran </a:t>
            </a:r>
            <a:r>
              <a:rPr lang="hr-HR" altLang="sr-Latn-RS" sz="6000" dirty="0" smtClean="0">
                <a:solidFill>
                  <a:prstClr val="black"/>
                </a:solidFill>
                <a:latin typeface="Calibri" panose="020F0502020204030204" pitchFamily="34" charset="0"/>
                <a:cs typeface="Calibri" panose="020F0502020204030204" pitchFamily="34" charset="0"/>
              </a:rPr>
              <a:t>je raditi </a:t>
            </a:r>
            <a:r>
              <a:rPr lang="hr-HR" altLang="sr-Latn-RS" sz="6000" dirty="0">
                <a:solidFill>
                  <a:prstClr val="black"/>
                </a:solidFill>
                <a:latin typeface="Calibri" panose="020F0502020204030204" pitchFamily="34" charset="0"/>
                <a:cs typeface="Calibri" panose="020F0502020204030204" pitchFamily="34" charset="0"/>
              </a:rPr>
              <a:t>od kuće za vrijeme </a:t>
            </a:r>
            <a:r>
              <a:rPr lang="hr-HR" altLang="sr-Latn-RS" sz="6000" dirty="0" err="1">
                <a:solidFill>
                  <a:prstClr val="black"/>
                </a:solidFill>
                <a:latin typeface="Calibri" panose="020F0502020204030204" pitchFamily="34" charset="0"/>
                <a:cs typeface="Calibri" panose="020F0502020204030204" pitchFamily="34" charset="0"/>
              </a:rPr>
              <a:t>pandemije</a:t>
            </a:r>
            <a:r>
              <a:rPr lang="hr-HR" altLang="sr-Latn-RS" sz="6000" dirty="0">
                <a:solidFill>
                  <a:prstClr val="black"/>
                </a:solidFill>
                <a:latin typeface="Calibri" panose="020F0502020204030204" pitchFamily="34" charset="0"/>
                <a:cs typeface="Calibri" panose="020F0502020204030204" pitchFamily="34" charset="0"/>
              </a:rPr>
              <a:t> </a:t>
            </a:r>
            <a:r>
              <a:rPr lang="hr-HR" altLang="sr-Latn-RS" sz="6000" dirty="0" smtClean="0">
                <a:solidFill>
                  <a:prstClr val="black"/>
                </a:solidFill>
                <a:latin typeface="Calibri" panose="020F0502020204030204" pitchFamily="34" charset="0"/>
                <a:cs typeface="Calibri" panose="020F0502020204030204" pitchFamily="34" charset="0"/>
              </a:rPr>
              <a:t>i suočava </a:t>
            </a:r>
            <a:r>
              <a:rPr lang="hr-HR" altLang="sr-Latn-RS" sz="6000" dirty="0">
                <a:solidFill>
                  <a:prstClr val="black"/>
                </a:solidFill>
                <a:latin typeface="Calibri" panose="020F0502020204030204" pitchFamily="34" charset="0"/>
                <a:cs typeface="Calibri" panose="020F0502020204030204" pitchFamily="34" charset="0"/>
              </a:rPr>
              <a:t>se s drugačijom strukturom radnog dana, pomiješanim granicama između radnog i obiteljskog dijela dana, </a:t>
            </a:r>
            <a:r>
              <a:rPr lang="hr-HR" altLang="sr-Latn-RS" sz="6000" dirty="0" smtClean="0">
                <a:solidFill>
                  <a:prstClr val="black"/>
                </a:solidFill>
                <a:latin typeface="Calibri" panose="020F0502020204030204" pitchFamily="34" charset="0"/>
                <a:cs typeface="Calibri" panose="020F0502020204030204" pitchFamily="34" charset="0"/>
              </a:rPr>
              <a:t>često </a:t>
            </a:r>
            <a:r>
              <a:rPr lang="hr-HR" altLang="sr-Latn-RS" sz="6000" dirty="0">
                <a:solidFill>
                  <a:prstClr val="black"/>
                </a:solidFill>
                <a:latin typeface="Calibri" panose="020F0502020204030204" pitchFamily="34" charset="0"/>
                <a:cs typeface="Calibri" panose="020F0502020204030204" pitchFamily="34" charset="0"/>
              </a:rPr>
              <a:t>je </a:t>
            </a:r>
            <a:r>
              <a:rPr lang="hr-HR" altLang="sr-Latn-RS" sz="6000" dirty="0" smtClean="0">
                <a:solidFill>
                  <a:prstClr val="black"/>
                </a:solidFill>
                <a:latin typeface="Calibri" panose="020F0502020204030204" pitchFamily="34" charset="0"/>
                <a:cs typeface="Calibri" panose="020F0502020204030204" pitchFamily="34" charset="0"/>
              </a:rPr>
              <a:t>prisutan </a:t>
            </a:r>
            <a:r>
              <a:rPr lang="hr-HR" altLang="sr-Latn-RS" sz="6000" dirty="0">
                <a:solidFill>
                  <a:prstClr val="black"/>
                </a:solidFill>
                <a:latin typeface="Calibri" panose="020F0502020204030204" pitchFamily="34" charset="0"/>
                <a:cs typeface="Calibri" panose="020F0502020204030204" pitchFamily="34" charset="0"/>
              </a:rPr>
              <a:t>osjećaj </a:t>
            </a:r>
            <a:r>
              <a:rPr lang="hr-HR" altLang="sr-Latn-RS" sz="6000" dirty="0" smtClean="0">
                <a:solidFill>
                  <a:prstClr val="black"/>
                </a:solidFill>
                <a:latin typeface="Calibri" panose="020F0502020204030204" pitchFamily="34" charset="0"/>
                <a:cs typeface="Calibri" panose="020F0502020204030204" pitchFamily="34" charset="0"/>
              </a:rPr>
              <a:t>izolacije, a nije zanemariv niti rizik od nasilja u obitelji. Važno </a:t>
            </a:r>
            <a:r>
              <a:rPr lang="hr-HR" altLang="sr-Latn-RS" sz="6000" dirty="0">
                <a:solidFill>
                  <a:prstClr val="black"/>
                </a:solidFill>
                <a:latin typeface="Calibri" panose="020F0502020204030204" pitchFamily="34" charset="0"/>
                <a:cs typeface="Calibri" panose="020F0502020204030204" pitchFamily="34" charset="0"/>
              </a:rPr>
              <a:t>je napomenuti da se jedan dio radnika suočava s iznimnim stresorom kao što je </a:t>
            </a:r>
            <a:r>
              <a:rPr lang="hr-HR" altLang="sr-Latn-RS" sz="6000" dirty="0" smtClean="0">
                <a:solidFill>
                  <a:prstClr val="black"/>
                </a:solidFill>
                <a:latin typeface="Calibri" panose="020F0502020204030204" pitchFamily="34" charset="0"/>
                <a:cs typeface="Calibri" panose="020F0502020204030204" pitchFamily="34" charset="0"/>
              </a:rPr>
              <a:t>strah </a:t>
            </a:r>
            <a:r>
              <a:rPr lang="hr-HR" altLang="sr-Latn-RS" sz="6000" dirty="0">
                <a:solidFill>
                  <a:prstClr val="black"/>
                </a:solidFill>
                <a:latin typeface="Calibri" panose="020F0502020204030204" pitchFamily="34" charset="0"/>
                <a:cs typeface="Calibri" panose="020F0502020204030204" pitchFamily="34" charset="0"/>
              </a:rPr>
              <a:t>od gubitka posla ili </a:t>
            </a:r>
            <a:r>
              <a:rPr lang="hr-HR" altLang="sr-Latn-RS" sz="6000" dirty="0" smtClean="0">
                <a:solidFill>
                  <a:prstClr val="black"/>
                </a:solidFill>
                <a:latin typeface="Calibri" panose="020F0502020204030204" pitchFamily="34" charset="0"/>
                <a:cs typeface="Calibri" panose="020F0502020204030204" pitchFamily="34" charset="0"/>
              </a:rPr>
              <a:t>je doživio prekid </a:t>
            </a:r>
            <a:r>
              <a:rPr lang="hr-HR" altLang="sr-Latn-RS" sz="6000" dirty="0">
                <a:solidFill>
                  <a:prstClr val="black"/>
                </a:solidFill>
                <a:latin typeface="Calibri" panose="020F0502020204030204" pitchFamily="34" charset="0"/>
                <a:cs typeface="Calibri" panose="020F0502020204030204" pitchFamily="34" charset="0"/>
              </a:rPr>
              <a:t>radnog odnosa </a:t>
            </a:r>
            <a:r>
              <a:rPr lang="hr-HR" altLang="sr-Latn-RS" sz="6000" dirty="0" smtClean="0">
                <a:solidFill>
                  <a:prstClr val="black"/>
                </a:solidFill>
                <a:latin typeface="Calibri" panose="020F0502020204030204" pitchFamily="34" charset="0"/>
                <a:cs typeface="Calibri" panose="020F0502020204030204" pitchFamily="34" charset="0"/>
              </a:rPr>
              <a:t>i posljedično, doživljava sve posljedice nezaposlenosti i brige za egzistenciju. </a:t>
            </a:r>
          </a:p>
          <a:p>
            <a:pPr lvl="0" algn="just"/>
            <a:endParaRPr lang="hr-HR" altLang="sr-Latn-RS" sz="6000" dirty="0" smtClean="0">
              <a:solidFill>
                <a:prstClr val="black"/>
              </a:solidFill>
              <a:latin typeface="Calibri" panose="020F0502020204030204" pitchFamily="34" charset="0"/>
              <a:cs typeface="Calibri" panose="020F0502020204030204" pitchFamily="34" charset="0"/>
            </a:endParaRPr>
          </a:p>
          <a:p>
            <a:pPr lvl="0" algn="just">
              <a:lnSpc>
                <a:spcPct val="107000"/>
              </a:lnSpc>
              <a:spcAft>
                <a:spcPts val="800"/>
              </a:spcAft>
            </a:pPr>
            <a:r>
              <a:rPr lang="hr-HR" altLang="sr-Latn-RS" sz="6000" dirty="0" smtClean="0">
                <a:solidFill>
                  <a:prstClr val="black"/>
                </a:solidFill>
                <a:latin typeface="Calibri" panose="020F0502020204030204" pitchFamily="34" charset="0"/>
                <a:cs typeface="Calibri" panose="020F0502020204030204" pitchFamily="34" charset="0"/>
              </a:rPr>
              <a:t>Pandemija </a:t>
            </a:r>
            <a:r>
              <a:rPr lang="hr-HR" altLang="sr-Latn-RS" sz="6000" dirty="0">
                <a:solidFill>
                  <a:prstClr val="black"/>
                </a:solidFill>
                <a:latin typeface="Calibri" panose="020F0502020204030204" pitchFamily="34" charset="0"/>
                <a:cs typeface="Calibri" panose="020F0502020204030204" pitchFamily="34" charset="0"/>
              </a:rPr>
              <a:t>može biti i izvor drugih stresora, kao što su strah za vlastito zdravlje ili zdravlje članova obitelji, </a:t>
            </a:r>
            <a:r>
              <a:rPr lang="hr-HR" altLang="sr-Latn-RS" sz="6000" dirty="0" smtClean="0">
                <a:solidFill>
                  <a:prstClr val="black"/>
                </a:solidFill>
                <a:latin typeface="Calibri" panose="020F0502020204030204" pitchFamily="34" charset="0"/>
                <a:cs typeface="Calibri" panose="020F0502020204030204" pitchFamily="34" charset="0"/>
              </a:rPr>
              <a:t>ograničenja u socijalnim interakcijama što može značiti i manjak </a:t>
            </a:r>
            <a:r>
              <a:rPr lang="hr-HR" altLang="sr-Latn-RS" sz="6000" dirty="0">
                <a:solidFill>
                  <a:prstClr val="black"/>
                </a:solidFill>
                <a:latin typeface="Calibri" panose="020F0502020204030204" pitchFamily="34" charset="0"/>
                <a:cs typeface="Calibri" panose="020F0502020204030204" pitchFamily="34" charset="0"/>
              </a:rPr>
              <a:t>socijalne </a:t>
            </a:r>
            <a:r>
              <a:rPr lang="hr-HR" altLang="sr-Latn-RS" sz="6000" dirty="0" smtClean="0">
                <a:solidFill>
                  <a:prstClr val="black"/>
                </a:solidFill>
                <a:latin typeface="Calibri" panose="020F0502020204030204" pitchFamily="34" charset="0"/>
                <a:cs typeface="Calibri" panose="020F0502020204030204" pitchFamily="34" charset="0"/>
              </a:rPr>
              <a:t>podrške, </a:t>
            </a:r>
            <a:r>
              <a:rPr lang="hr-HR" altLang="sr-Latn-RS" sz="6000" dirty="0">
                <a:solidFill>
                  <a:prstClr val="black"/>
                </a:solidFill>
                <a:latin typeface="Calibri" panose="020F0502020204030204" pitchFamily="34" charset="0"/>
                <a:cs typeface="Calibri" panose="020F0502020204030204" pitchFamily="34" charset="0"/>
              </a:rPr>
              <a:t>nesklad </a:t>
            </a:r>
            <a:r>
              <a:rPr lang="hr-HR" altLang="sr-Latn-RS" sz="6000" dirty="0" smtClean="0">
                <a:solidFill>
                  <a:prstClr val="black"/>
                </a:solidFill>
                <a:latin typeface="Calibri" panose="020F0502020204030204" pitchFamily="34" charset="0"/>
                <a:cs typeface="Calibri" panose="020F0502020204030204" pitchFamily="34" charset="0"/>
              </a:rPr>
              <a:t>između uspostavljenih </a:t>
            </a:r>
            <a:r>
              <a:rPr lang="hr-HR" altLang="sr-Latn-RS" sz="6000" dirty="0">
                <a:solidFill>
                  <a:prstClr val="black"/>
                </a:solidFill>
                <a:latin typeface="Calibri" panose="020F0502020204030204" pitchFamily="34" charset="0"/>
                <a:cs typeface="Calibri" panose="020F0502020204030204" pitchFamily="34" charset="0"/>
              </a:rPr>
              <a:t>sigurnosnih </a:t>
            </a:r>
            <a:r>
              <a:rPr lang="hr-HR" altLang="sr-Latn-RS" sz="6000" dirty="0" smtClean="0">
                <a:solidFill>
                  <a:prstClr val="black"/>
                </a:solidFill>
                <a:latin typeface="Calibri" panose="020F0502020204030204" pitchFamily="34" charset="0"/>
                <a:cs typeface="Calibri" panose="020F0502020204030204" pitchFamily="34" charset="0"/>
              </a:rPr>
              <a:t>mjera/ restrikcija i sudjelovanja u ritualima i važnim događajima </a:t>
            </a:r>
            <a:r>
              <a:rPr lang="hr-HR" altLang="sr-Latn-RS" sz="6000" dirty="0">
                <a:solidFill>
                  <a:prstClr val="black"/>
                </a:solidFill>
                <a:latin typeface="Calibri" panose="020F0502020204030204" pitchFamily="34" charset="0"/>
                <a:cs typeface="Calibri" panose="020F0502020204030204" pitchFamily="34" charset="0"/>
              </a:rPr>
              <a:t>(npr. </a:t>
            </a:r>
            <a:r>
              <a:rPr lang="hr-HR" altLang="sr-Latn-RS" sz="6000" dirty="0" smtClean="0">
                <a:solidFill>
                  <a:prstClr val="black"/>
                </a:solidFill>
                <a:latin typeface="Calibri" panose="020F0502020204030204" pitchFamily="34" charset="0"/>
                <a:cs typeface="Calibri" panose="020F0502020204030204" pitchFamily="34" charset="0"/>
              </a:rPr>
              <a:t>sprovodi, vjenčanja, posjeti bolnici) </a:t>
            </a:r>
            <a:r>
              <a:rPr lang="hr-HR" altLang="sr-Latn-RS" sz="6000" dirty="0">
                <a:solidFill>
                  <a:prstClr val="black"/>
                </a:solidFill>
                <a:latin typeface="Calibri" panose="020F0502020204030204" pitchFamily="34" charset="0"/>
                <a:cs typeface="Calibri" panose="020F0502020204030204" pitchFamily="34" charset="0"/>
              </a:rPr>
              <a:t>te teškoće u zadržavanju zdravih navika, poput tjelovježbe, pravilne prehrane i higijene </a:t>
            </a:r>
            <a:r>
              <a:rPr lang="hr-HR" altLang="sr-Latn-RS" sz="6000" dirty="0" smtClean="0">
                <a:solidFill>
                  <a:prstClr val="black"/>
                </a:solidFill>
                <a:latin typeface="Calibri" panose="020F0502020204030204" pitchFamily="34" charset="0"/>
                <a:cs typeface="Calibri" panose="020F0502020204030204" pitchFamily="34" charset="0"/>
              </a:rPr>
              <a:t>sna.</a:t>
            </a:r>
          </a:p>
          <a:p>
            <a:pPr lvl="0" algn="just">
              <a:lnSpc>
                <a:spcPct val="107000"/>
              </a:lnSpc>
              <a:spcAft>
                <a:spcPts val="800"/>
              </a:spcAft>
            </a:pPr>
            <a:endParaRPr lang="hr-HR" altLang="sr-Latn-RS" sz="6000" dirty="0">
              <a:solidFill>
                <a:srgbClr val="FF0000"/>
              </a:solidFill>
              <a:latin typeface="Calibri" panose="020F0502020204030204" pitchFamily="34" charset="0"/>
              <a:cs typeface="Calibri" panose="020F0502020204030204" pitchFamily="34" charset="0"/>
            </a:endParaRPr>
          </a:p>
          <a:p>
            <a:pPr algn="just">
              <a:lnSpc>
                <a:spcPct val="107000"/>
              </a:lnSpc>
              <a:spcAft>
                <a:spcPts val="800"/>
              </a:spcAft>
            </a:pPr>
            <a:r>
              <a:rPr lang="hr-HR" altLang="sr-Latn-RS" sz="6000" dirty="0">
                <a:solidFill>
                  <a:prstClr val="black"/>
                </a:solidFill>
                <a:latin typeface="Calibri" panose="020F0502020204030204" pitchFamily="34" charset="0"/>
                <a:cs typeface="Calibri" panose="020F0502020204030204" pitchFamily="34" charset="0"/>
              </a:rPr>
              <a:t>Stoga nije neobično da je jedna od posljedica </a:t>
            </a:r>
            <a:r>
              <a:rPr lang="hr-HR" altLang="sr-Latn-RS" sz="6000" dirty="0" err="1" smtClean="0">
                <a:solidFill>
                  <a:prstClr val="black"/>
                </a:solidFill>
                <a:latin typeface="Calibri" panose="020F0502020204030204" pitchFamily="34" charset="0"/>
                <a:cs typeface="Calibri" panose="020F0502020204030204" pitchFamily="34" charset="0"/>
              </a:rPr>
              <a:t>pandemije</a:t>
            </a:r>
            <a:r>
              <a:rPr lang="hr-HR" altLang="sr-Latn-RS" sz="6000" dirty="0" smtClean="0">
                <a:solidFill>
                  <a:prstClr val="black"/>
                </a:solidFill>
                <a:latin typeface="Calibri" panose="020F0502020204030204" pitchFamily="34" charset="0"/>
                <a:cs typeface="Calibri" panose="020F0502020204030204" pitchFamily="34" charset="0"/>
              </a:rPr>
              <a:t> izloženost </a:t>
            </a:r>
            <a:r>
              <a:rPr lang="hr-HR" altLang="sr-Latn-RS" sz="6000" dirty="0">
                <a:solidFill>
                  <a:prstClr val="black"/>
                </a:solidFill>
                <a:latin typeface="Calibri" panose="020F0502020204030204" pitchFamily="34" charset="0"/>
                <a:cs typeface="Calibri" panose="020F0502020204030204" pitchFamily="34" charset="0"/>
              </a:rPr>
              <a:t>populacije povećanim razinama stresa koje mogu imati značajne negativne posljedice na mentalno zdravlje, posebice u okolnostima restrikcija, socijalne distance i nametnute izolacije. </a:t>
            </a:r>
            <a:r>
              <a:rPr lang="hr-HR" altLang="sr-Latn-RS" sz="6000" dirty="0">
                <a:latin typeface="Calibri" panose="020F0502020204030204" pitchFamily="34" charset="0"/>
                <a:cs typeface="Calibri" panose="020F0502020204030204" pitchFamily="34" charset="0"/>
              </a:rPr>
              <a:t>Na stres za vrijeme </a:t>
            </a:r>
            <a:r>
              <a:rPr lang="hr-HR" altLang="sr-Latn-RS" sz="6000" dirty="0" err="1">
                <a:latin typeface="Calibri" panose="020F0502020204030204" pitchFamily="34" charset="0"/>
                <a:cs typeface="Calibri" panose="020F0502020204030204" pitchFamily="34" charset="0"/>
              </a:rPr>
              <a:t>pandemije</a:t>
            </a:r>
            <a:r>
              <a:rPr lang="hr-HR" altLang="sr-Latn-RS" sz="6000" dirty="0">
                <a:latin typeface="Calibri" panose="020F0502020204030204" pitchFamily="34" charset="0"/>
                <a:cs typeface="Calibri" panose="020F0502020204030204" pitchFamily="34" charset="0"/>
              </a:rPr>
              <a:t> posebno su osjetljivi radnici koji su već prethodno imali poteškoća u psihičkom funkcioniranju. </a:t>
            </a:r>
          </a:p>
          <a:p>
            <a:pPr lvl="0" algn="just">
              <a:lnSpc>
                <a:spcPct val="107000"/>
              </a:lnSpc>
              <a:spcAft>
                <a:spcPts val="800"/>
              </a:spcAft>
            </a:pPr>
            <a:endParaRPr lang="hr-HR" altLang="sr-Latn-RS" sz="6000" dirty="0">
              <a:solidFill>
                <a:prstClr val="black"/>
              </a:solidFill>
              <a:latin typeface="Calibri" panose="020F0502020204030204" pitchFamily="34" charset="0"/>
              <a:cs typeface="Calibri" panose="020F0502020204030204" pitchFamily="34" charset="0"/>
            </a:endParaRPr>
          </a:p>
          <a:p>
            <a:pPr lvl="0" algn="just">
              <a:lnSpc>
                <a:spcPct val="107000"/>
              </a:lnSpc>
              <a:spcAft>
                <a:spcPts val="800"/>
              </a:spcAft>
            </a:pPr>
            <a:endParaRPr lang="hr-HR" altLang="sr-Latn-RS" sz="54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4961554"/>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39000"/>
          </a:blip>
          <a:srcRect/>
          <a:stretch>
            <a:fillRect/>
          </a:stretch>
        </a:blipFill>
        <a:effectLst/>
      </p:bgPr>
    </p:bg>
    <p:spTree>
      <p:nvGrpSpPr>
        <p:cNvPr id="1" name=""/>
        <p:cNvGrpSpPr/>
        <p:nvPr/>
      </p:nvGrpSpPr>
      <p:grpSpPr>
        <a:xfrm>
          <a:off x="0" y="0"/>
          <a:ext cx="0" cy="0"/>
          <a:chOff x="0" y="0"/>
          <a:chExt cx="0" cy="0"/>
        </a:xfrm>
      </p:grpSpPr>
      <p:sp>
        <p:nvSpPr>
          <p:cNvPr id="819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6165142-CF46-4659-9D27-E5B14624DFB5}" type="slidenum">
              <a:rPr lang="hr-HR" altLang="sr-Latn-RS" smtClean="0"/>
              <a:pPr/>
              <a:t>4</a:t>
            </a:fld>
            <a:endParaRPr lang="hr-HR" altLang="sr-Latn-RS" smtClean="0"/>
          </a:p>
        </p:txBody>
      </p:sp>
      <p:sp>
        <p:nvSpPr>
          <p:cNvPr id="2" name="Rectangle 1"/>
          <p:cNvSpPr/>
          <p:nvPr/>
        </p:nvSpPr>
        <p:spPr>
          <a:xfrm>
            <a:off x="5780239" y="28510930"/>
            <a:ext cx="21026336" cy="11521280"/>
          </a:xfrm>
          <a:prstGeom prst="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hr-HR" sz="6600" dirty="0"/>
          </a:p>
          <a:p>
            <a:pPr algn="ctr">
              <a:defRPr/>
            </a:pPr>
            <a:endParaRPr lang="hr-HR" sz="6600" dirty="0" smtClean="0"/>
          </a:p>
          <a:p>
            <a:pPr algn="ctr">
              <a:defRPr/>
            </a:pPr>
            <a:r>
              <a:rPr lang="hr-HR" sz="6600" b="1" dirty="0" smtClean="0">
                <a:solidFill>
                  <a:schemeClr val="bg1"/>
                </a:solidFill>
              </a:rPr>
              <a:t>Radni okoliš i radna oprema</a:t>
            </a:r>
            <a:endParaRPr lang="hr-HR" sz="6600" b="1" dirty="0">
              <a:solidFill>
                <a:schemeClr val="bg1"/>
              </a:solidFill>
            </a:endParaRPr>
          </a:p>
          <a:p>
            <a:pPr algn="ctr">
              <a:defRPr/>
            </a:pPr>
            <a:r>
              <a:rPr lang="hr-HR" sz="6600" b="1" dirty="0" smtClean="0">
                <a:solidFill>
                  <a:schemeClr val="bg1"/>
                </a:solidFill>
              </a:rPr>
              <a:t>Radno opterećenje, radni raspored</a:t>
            </a:r>
            <a:endParaRPr lang="hr-HR" sz="6600" b="1" dirty="0">
              <a:solidFill>
                <a:schemeClr val="bg1"/>
              </a:solidFill>
            </a:endParaRPr>
          </a:p>
          <a:p>
            <a:pPr algn="ctr">
              <a:defRPr/>
            </a:pPr>
            <a:r>
              <a:rPr lang="hr-HR" sz="6600" b="1" dirty="0" smtClean="0">
                <a:solidFill>
                  <a:schemeClr val="bg1"/>
                </a:solidFill>
              </a:rPr>
              <a:t>Ravnoteža privatnog i poslovnog života </a:t>
            </a:r>
            <a:endParaRPr lang="hr-HR" sz="6600" b="1" dirty="0">
              <a:solidFill>
                <a:schemeClr val="bg1"/>
              </a:solidFill>
            </a:endParaRPr>
          </a:p>
          <a:p>
            <a:pPr algn="ctr">
              <a:defRPr/>
            </a:pPr>
            <a:r>
              <a:rPr lang="hr-HR" sz="6600" b="1" dirty="0">
                <a:solidFill>
                  <a:schemeClr val="bg1"/>
                </a:solidFill>
              </a:rPr>
              <a:t>Izolacija </a:t>
            </a:r>
          </a:p>
          <a:p>
            <a:pPr algn="ctr">
              <a:defRPr/>
            </a:pPr>
            <a:r>
              <a:rPr lang="hr-HR" sz="6600" b="1" dirty="0">
                <a:solidFill>
                  <a:schemeClr val="bg1"/>
                </a:solidFill>
              </a:rPr>
              <a:t>Uznemiravanje i nasilje </a:t>
            </a:r>
          </a:p>
          <a:p>
            <a:pPr algn="ctr">
              <a:defRPr/>
            </a:pPr>
            <a:r>
              <a:rPr lang="hr-HR" sz="6600" b="1" dirty="0" smtClean="0">
                <a:solidFill>
                  <a:schemeClr val="bg1"/>
                </a:solidFill>
              </a:rPr>
              <a:t>Nesigurnost posla</a:t>
            </a:r>
            <a:endParaRPr lang="hr-HR" sz="6600" b="1" dirty="0">
              <a:solidFill>
                <a:schemeClr val="bg1"/>
              </a:solidFill>
            </a:endParaRPr>
          </a:p>
          <a:p>
            <a:pPr algn="ctr">
              <a:defRPr/>
            </a:pPr>
            <a:r>
              <a:rPr lang="hr-HR" sz="6600" b="1" dirty="0" smtClean="0">
                <a:solidFill>
                  <a:schemeClr val="bg1"/>
                </a:solidFill>
              </a:rPr>
              <a:t>Komunikacija i vodstvo </a:t>
            </a:r>
            <a:endParaRPr lang="hr-HR" sz="6600" b="1" dirty="0">
              <a:solidFill>
                <a:schemeClr val="bg1"/>
              </a:solidFill>
            </a:endParaRPr>
          </a:p>
          <a:p>
            <a:pPr algn="ctr">
              <a:defRPr/>
            </a:pPr>
            <a:r>
              <a:rPr lang="hr-HR" sz="6600" b="1" dirty="0" smtClean="0">
                <a:solidFill>
                  <a:schemeClr val="bg1"/>
                </a:solidFill>
              </a:rPr>
              <a:t>Stigmatizacija </a:t>
            </a:r>
          </a:p>
          <a:p>
            <a:pPr algn="ctr">
              <a:defRPr/>
            </a:pPr>
            <a:r>
              <a:rPr lang="hr-HR" sz="6600" b="1" dirty="0" smtClean="0">
                <a:solidFill>
                  <a:schemeClr val="bg1"/>
                </a:solidFill>
              </a:rPr>
              <a:t>Rad od kuće </a:t>
            </a:r>
          </a:p>
          <a:p>
            <a:pPr algn="ctr">
              <a:defRPr/>
            </a:pPr>
            <a:endParaRPr lang="hr-HR" sz="6600" dirty="0"/>
          </a:p>
          <a:p>
            <a:pPr algn="ctr">
              <a:defRPr/>
            </a:pPr>
            <a:r>
              <a:rPr lang="hr-HR" sz="6600" dirty="0"/>
              <a:t> </a:t>
            </a:r>
          </a:p>
        </p:txBody>
      </p:sp>
      <p:sp>
        <p:nvSpPr>
          <p:cNvPr id="8196" name="Rectangle 2"/>
          <p:cNvSpPr>
            <a:spLocks noChangeArrowheads="1"/>
          </p:cNvSpPr>
          <p:nvPr/>
        </p:nvSpPr>
        <p:spPr bwMode="auto">
          <a:xfrm>
            <a:off x="1800426" y="2457450"/>
            <a:ext cx="28985962" cy="1994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hr-HR" altLang="sr-Latn-RS" sz="6600" b="1" i="1" dirty="0" smtClean="0">
                <a:latin typeface="Calibri" panose="020F0502020204030204" pitchFamily="34" charset="0"/>
                <a:cs typeface="Calibri" panose="020F0502020204030204" pitchFamily="34" charset="0"/>
              </a:rPr>
              <a:t>UPRAVLJANJE PSIHOSOCIJALNIM RIZICIMA </a:t>
            </a:r>
          </a:p>
          <a:p>
            <a:pPr algn="ctr"/>
            <a:r>
              <a:rPr lang="hr-HR" altLang="sr-Latn-RS" sz="6600" b="1" i="1" dirty="0" smtClean="0">
                <a:latin typeface="Calibri" panose="020F0502020204030204" pitchFamily="34" charset="0"/>
                <a:cs typeface="Calibri" panose="020F0502020204030204" pitchFamily="34" charset="0"/>
              </a:rPr>
              <a:t>I STRESOM NA RADU  ZA VRIJEME PANDEMIJE </a:t>
            </a:r>
          </a:p>
          <a:p>
            <a:endParaRPr lang="hr-HR" altLang="sr-Latn-RS" sz="6000" dirty="0" smtClean="0">
              <a:latin typeface="Calibri" panose="020F0502020204030204" pitchFamily="34" charset="0"/>
              <a:cs typeface="Calibri" panose="020F0502020204030204" pitchFamily="34" charset="0"/>
            </a:endParaRPr>
          </a:p>
          <a:p>
            <a:endParaRPr lang="hr-HR" altLang="sr-Latn-RS" sz="6000" dirty="0">
              <a:latin typeface="Calibri" panose="020F0502020204030204" pitchFamily="34" charset="0"/>
              <a:cs typeface="Calibri" panose="020F0502020204030204" pitchFamily="34" charset="0"/>
            </a:endParaRPr>
          </a:p>
          <a:p>
            <a:pPr algn="just"/>
            <a:r>
              <a:rPr lang="hr-HR" altLang="sr-Latn-RS" sz="6000" dirty="0" smtClean="0">
                <a:latin typeface="Calibri" panose="020F0502020204030204" pitchFamily="34" charset="0"/>
                <a:cs typeface="Calibri" panose="020F0502020204030204" pitchFamily="34" charset="0"/>
              </a:rPr>
              <a:t>Za vrijeme </a:t>
            </a:r>
            <a:r>
              <a:rPr lang="hr-HR" altLang="sr-Latn-RS" sz="6000" dirty="0" err="1" smtClean="0">
                <a:latin typeface="Calibri" panose="020F0502020204030204" pitchFamily="34" charset="0"/>
                <a:cs typeface="Calibri" panose="020F0502020204030204" pitchFamily="34" charset="0"/>
              </a:rPr>
              <a:t>pandemije</a:t>
            </a:r>
            <a:r>
              <a:rPr lang="hr-HR" altLang="sr-Latn-RS" sz="6000" dirty="0" smtClean="0">
                <a:latin typeface="Calibri" panose="020F0502020204030204" pitchFamily="34" charset="0"/>
                <a:cs typeface="Calibri" panose="020F0502020204030204" pitchFamily="34" charset="0"/>
              </a:rPr>
              <a:t> važno je prepoznati specifične psihosocijalne rizike koji dosad nisu nužno bili prisutni na radnom mjestu, a proizlaze iz nesvakidašnje situacije s kojom se suočavamo. Osim toga, važno je uzeti u obzir i druge faktore koji mogu negativno djelovati na zdravlje i dobrobit radnika, kao što su strah od zaraze i bolesti, gubitka posla, izolacije i nedostatka podrške ili povećanih privatnih obaveza, skrbi o članovima obitelji i sl. </a:t>
            </a:r>
          </a:p>
          <a:p>
            <a:pPr algn="just"/>
            <a:endParaRPr lang="hr-HR" altLang="sr-Latn-RS" sz="6000" dirty="0">
              <a:latin typeface="Calibri" panose="020F0502020204030204" pitchFamily="34" charset="0"/>
              <a:cs typeface="Calibri" panose="020F0502020204030204" pitchFamily="34" charset="0"/>
            </a:endParaRPr>
          </a:p>
          <a:p>
            <a:pPr algn="ctr"/>
            <a:r>
              <a:rPr lang="hr-HR" altLang="sr-Latn-RS" sz="6600" b="1" i="1" dirty="0" smtClean="0">
                <a:latin typeface="Calibri" panose="020F0502020204030204" pitchFamily="34" charset="0"/>
                <a:cs typeface="Calibri" panose="020F0502020204030204" pitchFamily="34" charset="0"/>
              </a:rPr>
              <a:t>Za vrijeme </a:t>
            </a:r>
            <a:r>
              <a:rPr lang="hr-HR" altLang="sr-Latn-RS" sz="6600" b="1" i="1" dirty="0" err="1" smtClean="0">
                <a:latin typeface="Calibri" panose="020F0502020204030204" pitchFamily="34" charset="0"/>
                <a:cs typeface="Calibri" panose="020F0502020204030204" pitchFamily="34" charset="0"/>
              </a:rPr>
              <a:t>koronakrize</a:t>
            </a:r>
            <a:r>
              <a:rPr lang="hr-HR" altLang="sr-Latn-RS" sz="6600" b="1" i="1" dirty="0" smtClean="0">
                <a:latin typeface="Calibri" panose="020F0502020204030204" pitchFamily="34" charset="0"/>
                <a:cs typeface="Calibri" panose="020F0502020204030204" pitchFamily="34" charset="0"/>
              </a:rPr>
              <a:t> više nego ikad prakse zaštite zdravlja na radnom mjestu trebale bi se posvetiti problemima mentalnog zdravlja radnika,</a:t>
            </a:r>
          </a:p>
          <a:p>
            <a:pPr algn="ctr"/>
            <a:r>
              <a:rPr lang="hr-HR" altLang="sr-Latn-RS" sz="6600" b="1" i="1" dirty="0" smtClean="0">
                <a:latin typeface="Calibri" panose="020F0502020204030204" pitchFamily="34" charset="0"/>
                <a:cs typeface="Calibri" panose="020F0502020204030204" pitchFamily="34" charset="0"/>
              </a:rPr>
              <a:t> odnosno njegovog očuvanja. </a:t>
            </a:r>
          </a:p>
          <a:p>
            <a:pPr algn="just"/>
            <a:endParaRPr lang="hr-HR" altLang="sr-Latn-RS" sz="6000" dirty="0">
              <a:latin typeface="Calibri" panose="020F0502020204030204" pitchFamily="34" charset="0"/>
              <a:cs typeface="Calibri" panose="020F0502020204030204" pitchFamily="34" charset="0"/>
            </a:endParaRPr>
          </a:p>
          <a:p>
            <a:pPr algn="just"/>
            <a:r>
              <a:rPr lang="hr-HR" altLang="sr-Latn-RS" sz="6000" dirty="0" smtClean="0">
                <a:latin typeface="Calibri" panose="020F0502020204030204" pitchFamily="34" charset="0"/>
                <a:cs typeface="Calibri" panose="020F0502020204030204" pitchFamily="34" charset="0"/>
              </a:rPr>
              <a:t>Život i rad u vrijeme </a:t>
            </a:r>
            <a:r>
              <a:rPr lang="hr-HR" altLang="sr-Latn-RS" sz="6000" dirty="0" err="1" smtClean="0">
                <a:latin typeface="Calibri" panose="020F0502020204030204" pitchFamily="34" charset="0"/>
                <a:cs typeface="Calibri" panose="020F0502020204030204" pitchFamily="34" charset="0"/>
              </a:rPr>
              <a:t>pandemije</a:t>
            </a:r>
            <a:r>
              <a:rPr lang="hr-HR" altLang="sr-Latn-RS" sz="6000" dirty="0" smtClean="0">
                <a:latin typeface="Calibri" panose="020F0502020204030204" pitchFamily="34" charset="0"/>
                <a:cs typeface="Calibri" panose="020F0502020204030204" pitchFamily="34" charset="0"/>
              </a:rPr>
              <a:t> percipiran je kao neizvjestan i stresan što kod radnika može izazvati različite stresne reakcije, a posljedično i probleme u funkcioniranju na mentalnom i tjelesnom planu - </a:t>
            </a:r>
            <a:r>
              <a:rPr lang="hr-HR" altLang="sr-Latn-RS" sz="6000" dirty="0">
                <a:solidFill>
                  <a:prstClr val="black"/>
                </a:solidFill>
                <a:latin typeface="Calibri" panose="020F0502020204030204" pitchFamily="34" charset="0"/>
                <a:cs typeface="Calibri" panose="020F0502020204030204" pitchFamily="34" charset="0"/>
              </a:rPr>
              <a:t>promjene raspoloženja, iscrpljenost, anksioznost i depresija, smanjena motivacija i smanjena produktivnost na radnom </a:t>
            </a:r>
            <a:r>
              <a:rPr lang="hr-HR" altLang="sr-Latn-RS" sz="6000" dirty="0" smtClean="0">
                <a:solidFill>
                  <a:prstClr val="black"/>
                </a:solidFill>
                <a:latin typeface="Calibri" panose="020F0502020204030204" pitchFamily="34" charset="0"/>
                <a:cs typeface="Calibri" panose="020F0502020204030204" pitchFamily="34" charset="0"/>
              </a:rPr>
              <a:t>mjestu, promjene </a:t>
            </a:r>
            <a:r>
              <a:rPr lang="hr-HR" altLang="sr-Latn-RS" sz="6000" dirty="0">
                <a:solidFill>
                  <a:prstClr val="black"/>
                </a:solidFill>
                <a:latin typeface="Calibri" panose="020F0502020204030204" pitchFamily="34" charset="0"/>
                <a:cs typeface="Calibri" panose="020F0502020204030204" pitchFamily="34" charset="0"/>
              </a:rPr>
              <a:t>u ponašanju u vidu povećane upotrebe alkohola, cigareta te drugih nezdravih navika. </a:t>
            </a:r>
          </a:p>
          <a:p>
            <a:endParaRPr lang="hr-HR" altLang="sr-Latn-RS" sz="6000" dirty="0">
              <a:latin typeface="Calibri" panose="020F0502020204030204" pitchFamily="34" charset="0"/>
              <a:cs typeface="Calibri" panose="020F0502020204030204" pitchFamily="34" charset="0"/>
            </a:endParaRPr>
          </a:p>
          <a:p>
            <a:endParaRPr lang="hr-HR" altLang="sr-Latn-RS" sz="6000" dirty="0" smtClean="0">
              <a:latin typeface="Calibri" panose="020F0502020204030204" pitchFamily="34" charset="0"/>
              <a:cs typeface="Calibri" panose="020F0502020204030204" pitchFamily="34" charset="0"/>
            </a:endParaRPr>
          </a:p>
        </p:txBody>
      </p:sp>
      <p:sp>
        <p:nvSpPr>
          <p:cNvPr id="4" name="Rectangle 3"/>
          <p:cNvSpPr/>
          <p:nvPr/>
        </p:nvSpPr>
        <p:spPr>
          <a:xfrm>
            <a:off x="1827523" y="24295240"/>
            <a:ext cx="28985962" cy="2123658"/>
          </a:xfrm>
          <a:prstGeom prst="rect">
            <a:avLst/>
          </a:prstGeom>
        </p:spPr>
        <p:txBody>
          <a:bodyPr wrap="square">
            <a:spAutoFit/>
          </a:bodyPr>
          <a:lstStyle/>
          <a:p>
            <a:pPr lvl="0" algn="ctr"/>
            <a:r>
              <a:rPr lang="hr-HR" altLang="sr-Latn-RS" sz="6600" b="1" i="1" dirty="0" smtClean="0">
                <a:solidFill>
                  <a:prstClr val="black"/>
                </a:solidFill>
                <a:latin typeface="Calibri" panose="020F0502020204030204" pitchFamily="34" charset="0"/>
                <a:cs typeface="Calibri" panose="020F0502020204030204" pitchFamily="34" charset="0"/>
              </a:rPr>
              <a:t>Psihosocijalni rizici navedeni u nastavku posebno mogu biti izraženi za vrijeme </a:t>
            </a:r>
            <a:r>
              <a:rPr lang="hr-HR" altLang="sr-Latn-RS" sz="6600" b="1" i="1" dirty="0" err="1" smtClean="0">
                <a:solidFill>
                  <a:prstClr val="black"/>
                </a:solidFill>
                <a:latin typeface="Calibri" panose="020F0502020204030204" pitchFamily="34" charset="0"/>
                <a:cs typeface="Calibri" panose="020F0502020204030204" pitchFamily="34" charset="0"/>
              </a:rPr>
              <a:t>pandemije</a:t>
            </a:r>
            <a:r>
              <a:rPr lang="hr-HR" altLang="sr-Latn-RS" sz="6600" b="1" i="1" dirty="0" smtClean="0">
                <a:solidFill>
                  <a:prstClr val="black"/>
                </a:solidFill>
                <a:latin typeface="Calibri" panose="020F0502020204030204" pitchFamily="34" charset="0"/>
                <a:cs typeface="Calibri" panose="020F0502020204030204" pitchFamily="34" charset="0"/>
              </a:rPr>
              <a:t> i </a:t>
            </a:r>
            <a:r>
              <a:rPr lang="hr-HR" altLang="sr-Latn-RS" sz="6600" b="1" i="1" dirty="0">
                <a:solidFill>
                  <a:prstClr val="black"/>
                </a:solidFill>
                <a:latin typeface="Calibri" panose="020F0502020204030204" pitchFamily="34" charset="0"/>
                <a:cs typeface="Calibri" panose="020F0502020204030204" pitchFamily="34" charset="0"/>
              </a:rPr>
              <a:t>zahtijevaju plan za prevenciju radi očuvanja mentalnog </a:t>
            </a:r>
            <a:r>
              <a:rPr lang="hr-HR" altLang="sr-Latn-RS" sz="6600" b="1" i="1" dirty="0" smtClean="0">
                <a:solidFill>
                  <a:prstClr val="black"/>
                </a:solidFill>
                <a:latin typeface="Calibri" panose="020F0502020204030204" pitchFamily="34" charset="0"/>
                <a:cs typeface="Calibri" panose="020F0502020204030204" pitchFamily="34" charset="0"/>
              </a:rPr>
              <a:t>zdravlja. </a:t>
            </a:r>
            <a:endParaRPr lang="hr-HR" altLang="sr-Latn-RS" sz="6600" b="1" i="1" dirty="0">
              <a:solidFill>
                <a:prstClr val="black"/>
              </a:solidFill>
              <a:latin typeface="Calibri" panose="020F0502020204030204" pitchFamily="34" charset="0"/>
              <a:cs typeface="Calibri" panose="020F0502020204030204" pitchFamily="34"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39000"/>
          </a:blip>
          <a:srcRect/>
          <a:stretch>
            <a:fillRect/>
          </a:stretch>
        </a:blipFill>
        <a:effectLst/>
      </p:bgPr>
    </p:bg>
    <p:spTree>
      <p:nvGrpSpPr>
        <p:cNvPr id="1" name=""/>
        <p:cNvGrpSpPr/>
        <p:nvPr/>
      </p:nvGrpSpPr>
      <p:grpSpPr>
        <a:xfrm>
          <a:off x="0" y="0"/>
          <a:ext cx="0" cy="0"/>
          <a:chOff x="0" y="0"/>
          <a:chExt cx="0" cy="0"/>
        </a:xfrm>
      </p:grpSpPr>
      <p:sp>
        <p:nvSpPr>
          <p:cNvPr id="921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64FA255-E653-4387-AF51-733A7F292FBD}" type="slidenum">
              <a:rPr lang="hr-HR" altLang="sr-Latn-RS" smtClean="0"/>
              <a:pPr/>
              <a:t>5</a:t>
            </a:fld>
            <a:endParaRPr lang="hr-HR" altLang="sr-Latn-RS" smtClean="0"/>
          </a:p>
        </p:txBody>
      </p:sp>
      <p:sp>
        <p:nvSpPr>
          <p:cNvPr id="5" name="Rectangle 4"/>
          <p:cNvSpPr/>
          <p:nvPr/>
        </p:nvSpPr>
        <p:spPr>
          <a:xfrm>
            <a:off x="1008337" y="5905836"/>
            <a:ext cx="16345816" cy="307865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hr-HR" sz="6600" dirty="0"/>
          </a:p>
          <a:p>
            <a:pPr algn="ctr">
              <a:defRPr/>
            </a:pPr>
            <a:endParaRPr lang="hr-HR" sz="6600" dirty="0" smtClean="0"/>
          </a:p>
          <a:p>
            <a:pPr algn="ctr">
              <a:defRPr/>
            </a:pPr>
            <a:r>
              <a:rPr lang="hr-HR" sz="6600" b="1" i="1" dirty="0" smtClean="0"/>
              <a:t>RADNI OKOLIŠ I RADNA OPREMA</a:t>
            </a:r>
          </a:p>
          <a:p>
            <a:pPr algn="ctr">
              <a:defRPr/>
            </a:pPr>
            <a:endParaRPr lang="hr-HR" sz="6600" dirty="0"/>
          </a:p>
          <a:p>
            <a:pPr algn="ctr">
              <a:defRPr/>
            </a:pPr>
            <a:r>
              <a:rPr lang="hr-HR" sz="6600" dirty="0"/>
              <a:t> </a:t>
            </a:r>
          </a:p>
        </p:txBody>
      </p:sp>
      <p:sp>
        <p:nvSpPr>
          <p:cNvPr id="2" name="Rectangle 1"/>
          <p:cNvSpPr/>
          <p:nvPr/>
        </p:nvSpPr>
        <p:spPr>
          <a:xfrm>
            <a:off x="7704754" y="1584476"/>
            <a:ext cx="16202025" cy="2123658"/>
          </a:xfrm>
          <a:prstGeom prst="rect">
            <a:avLst/>
          </a:prstGeom>
        </p:spPr>
        <p:txBody>
          <a:bodyPr>
            <a:spAutoFit/>
          </a:bodyPr>
          <a:lstStyle/>
          <a:p>
            <a:pPr lvl="0" algn="ctr"/>
            <a:r>
              <a:rPr lang="hr-HR" altLang="sr-Latn-RS" sz="6600" b="1" i="1" dirty="0">
                <a:solidFill>
                  <a:prstClr val="black"/>
                </a:solidFill>
                <a:latin typeface="Calibri" panose="020F0502020204030204" pitchFamily="34" charset="0"/>
                <a:cs typeface="Calibri" panose="020F0502020204030204" pitchFamily="34" charset="0"/>
              </a:rPr>
              <a:t>UPRAVLJANJE PSIHOSOCIJALNIM RIZICIMA </a:t>
            </a:r>
          </a:p>
          <a:p>
            <a:pPr lvl="0" algn="ctr"/>
            <a:r>
              <a:rPr lang="hr-HR" altLang="sr-Latn-RS" sz="6600" b="1" i="1" dirty="0">
                <a:solidFill>
                  <a:prstClr val="black"/>
                </a:solidFill>
                <a:latin typeface="Calibri" panose="020F0502020204030204" pitchFamily="34" charset="0"/>
                <a:cs typeface="Calibri" panose="020F0502020204030204" pitchFamily="34" charset="0"/>
              </a:rPr>
              <a:t>I STRESOM NA RADU  ZA VRIJEME PANDEMIJE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0505" y="20329891"/>
            <a:ext cx="5962650" cy="5962650"/>
          </a:xfrm>
          <a:prstGeom prst="rect">
            <a:avLst/>
          </a:prstGeom>
        </p:spPr>
      </p:pic>
      <p:sp>
        <p:nvSpPr>
          <p:cNvPr id="15" name="Rectangle 14"/>
          <p:cNvSpPr/>
          <p:nvPr/>
        </p:nvSpPr>
        <p:spPr>
          <a:xfrm>
            <a:off x="1008337" y="11556873"/>
            <a:ext cx="30243360" cy="3263970"/>
          </a:xfrm>
          <a:prstGeom prst="rect">
            <a:avLst/>
          </a:prstGeom>
        </p:spPr>
        <p:txBody>
          <a:bodyPr wrap="square">
            <a:spAutoFit/>
          </a:bodyPr>
          <a:lstStyle/>
          <a:p>
            <a:pPr lvl="0" algn="ctr">
              <a:spcBef>
                <a:spcPct val="30000"/>
              </a:spcBef>
            </a:pPr>
            <a:r>
              <a:rPr lang="hr-HR" sz="6600" b="1" i="1" dirty="0">
                <a:solidFill>
                  <a:prstClr val="black"/>
                </a:solidFill>
                <a:latin typeface="Calibri"/>
              </a:rPr>
              <a:t>Neadekvatni uvjeti u fizičkom radnom okruženju, osim što mogu direktno oštetiti zdravlje radnika, mogu također izazvati doživljaj stresa kod radnika. </a:t>
            </a:r>
            <a:endParaRPr lang="hr-HR" sz="6600" b="1" i="1" dirty="0" smtClean="0">
              <a:solidFill>
                <a:prstClr val="black"/>
              </a:solidFill>
              <a:latin typeface="Calibri"/>
            </a:endParaRPr>
          </a:p>
          <a:p>
            <a:pPr lvl="0" algn="just">
              <a:spcBef>
                <a:spcPct val="30000"/>
              </a:spcBef>
            </a:pPr>
            <a:endParaRPr lang="hr-HR" sz="5700" dirty="0">
              <a:solidFill>
                <a:prstClr val="black"/>
              </a:solidFill>
              <a:latin typeface="Calibri"/>
            </a:endParaRPr>
          </a:p>
        </p:txBody>
      </p:sp>
      <p:sp>
        <p:nvSpPr>
          <p:cNvPr id="16" name="Rectangle 15"/>
          <p:cNvSpPr/>
          <p:nvPr/>
        </p:nvSpPr>
        <p:spPr>
          <a:xfrm>
            <a:off x="1736555" y="14917971"/>
            <a:ext cx="29057970" cy="3864135"/>
          </a:xfrm>
          <a:prstGeom prst="rect">
            <a:avLst/>
          </a:prstGeom>
        </p:spPr>
        <p:txBody>
          <a:bodyPr wrap="square">
            <a:spAutoFit/>
          </a:bodyPr>
          <a:lstStyle/>
          <a:p>
            <a:pPr lvl="0" algn="just">
              <a:spcBef>
                <a:spcPct val="30000"/>
              </a:spcBef>
            </a:pPr>
            <a:r>
              <a:rPr lang="hr-HR" sz="5700" dirty="0">
                <a:solidFill>
                  <a:prstClr val="black"/>
                </a:solidFill>
                <a:latin typeface="Calibri"/>
              </a:rPr>
              <a:t>Tijekom </a:t>
            </a:r>
            <a:r>
              <a:rPr lang="hr-HR" sz="5700" dirty="0" err="1">
                <a:solidFill>
                  <a:prstClr val="black"/>
                </a:solidFill>
                <a:latin typeface="Calibri"/>
              </a:rPr>
              <a:t>pandemije</a:t>
            </a:r>
            <a:r>
              <a:rPr lang="hr-HR" sz="5700" dirty="0">
                <a:solidFill>
                  <a:prstClr val="black"/>
                </a:solidFill>
                <a:latin typeface="Calibri"/>
              </a:rPr>
              <a:t> </a:t>
            </a:r>
            <a:r>
              <a:rPr lang="hr-HR" sz="5700" dirty="0" err="1">
                <a:solidFill>
                  <a:prstClr val="black"/>
                </a:solidFill>
                <a:latin typeface="Calibri"/>
              </a:rPr>
              <a:t>koronavirusa</a:t>
            </a:r>
            <a:r>
              <a:rPr lang="hr-HR" sz="5700" dirty="0">
                <a:solidFill>
                  <a:prstClr val="black"/>
                </a:solidFill>
                <a:latin typeface="Calibri"/>
              </a:rPr>
              <a:t>, mnogu su radnici zabrinuti oko mogućnosti zaraze, a ponajviše oni koji rade u direktnom kontaktu s ljudima: zdravstveno osoblje, radnici u prodaji, na šalterima, uslužnim djelatnostima, transportu i dostavi, restoranima i drugim uslužnim djelatnostima. </a:t>
            </a:r>
            <a:endParaRPr lang="hr-HR" sz="5700" dirty="0" smtClean="0">
              <a:solidFill>
                <a:prstClr val="black"/>
              </a:solidFill>
              <a:latin typeface="Calibri"/>
            </a:endParaRPr>
          </a:p>
          <a:p>
            <a:pPr lvl="0" algn="just">
              <a:spcBef>
                <a:spcPct val="30000"/>
              </a:spcBef>
            </a:pPr>
            <a:endParaRPr lang="hr-HR" sz="5700" dirty="0">
              <a:solidFill>
                <a:prstClr val="black"/>
              </a:solidFill>
              <a:latin typeface="Calibri"/>
            </a:endParaRPr>
          </a:p>
        </p:txBody>
      </p:sp>
      <p:sp>
        <p:nvSpPr>
          <p:cNvPr id="18" name="Rectangle 17"/>
          <p:cNvSpPr/>
          <p:nvPr/>
        </p:nvSpPr>
        <p:spPr>
          <a:xfrm>
            <a:off x="10873433" y="19411581"/>
            <a:ext cx="18650147" cy="8863965"/>
          </a:xfrm>
          <a:prstGeom prst="rect">
            <a:avLst/>
          </a:prstGeom>
        </p:spPr>
        <p:txBody>
          <a:bodyPr wrap="square">
            <a:spAutoFit/>
          </a:bodyPr>
          <a:lstStyle/>
          <a:p>
            <a:pPr lvl="0" algn="just">
              <a:spcBef>
                <a:spcPct val="30000"/>
              </a:spcBef>
            </a:pPr>
            <a:r>
              <a:rPr lang="hr-HR" sz="5700" dirty="0">
                <a:solidFill>
                  <a:prstClr val="black"/>
                </a:solidFill>
                <a:latin typeface="Calibri"/>
              </a:rPr>
              <a:t>Strah od mogućnosti zaraze, kao i trenutačno nedostatak dokazanih dobrih praksi u </a:t>
            </a:r>
            <a:r>
              <a:rPr lang="hr-HR" sz="5700" dirty="0" smtClean="0">
                <a:solidFill>
                  <a:prstClr val="black"/>
                </a:solidFill>
                <a:latin typeface="Calibri"/>
              </a:rPr>
              <a:t>sprječavanju </a:t>
            </a:r>
            <a:r>
              <a:rPr lang="hr-HR" sz="5700" dirty="0">
                <a:solidFill>
                  <a:prstClr val="black"/>
                </a:solidFill>
                <a:latin typeface="Calibri"/>
              </a:rPr>
              <a:t>širenje zaraze </a:t>
            </a:r>
            <a:r>
              <a:rPr lang="hr-HR" sz="5700" dirty="0" err="1">
                <a:solidFill>
                  <a:prstClr val="black"/>
                </a:solidFill>
                <a:latin typeface="Calibri"/>
              </a:rPr>
              <a:t>koronavirusom</a:t>
            </a:r>
            <a:r>
              <a:rPr lang="hr-HR" sz="5700" dirty="0">
                <a:solidFill>
                  <a:prstClr val="black"/>
                </a:solidFill>
                <a:latin typeface="Calibri"/>
              </a:rPr>
              <a:t> mogu rezultirati povišenim razinama stresa kod radnika, razvoju negativnih emocija i tjeskobe. S druge strane, strah od zaraze može biti smanjen ako se poduzimaju adekvatne mjere zaštite propisane od strane angažiranih zdravstvenih </a:t>
            </a:r>
            <a:r>
              <a:rPr lang="hr-HR" sz="5700" dirty="0" smtClean="0">
                <a:solidFill>
                  <a:prstClr val="black"/>
                </a:solidFill>
                <a:latin typeface="Calibri"/>
              </a:rPr>
              <a:t>institucija, ako </a:t>
            </a:r>
            <a:r>
              <a:rPr lang="hr-HR" sz="5700" dirty="0">
                <a:solidFill>
                  <a:prstClr val="black"/>
                </a:solidFill>
                <a:latin typeface="Calibri"/>
              </a:rPr>
              <a:t>se radnici o njima informirani te ih se potiče da ih prakticiraju. Na taj se način povećava kontrola radnika nad situacijom </a:t>
            </a:r>
            <a:r>
              <a:rPr lang="hr-HR" sz="5700" dirty="0" smtClean="0">
                <a:solidFill>
                  <a:prstClr val="black"/>
                </a:solidFill>
                <a:latin typeface="Calibri"/>
              </a:rPr>
              <a:t>– percepcijom da oni </a:t>
            </a:r>
            <a:r>
              <a:rPr lang="hr-HR" sz="5700" dirty="0">
                <a:solidFill>
                  <a:prstClr val="black"/>
                </a:solidFill>
                <a:latin typeface="Calibri"/>
              </a:rPr>
              <a:t>svojim ponašanjem mogu spriječiti mogućnost zaraze. </a:t>
            </a:r>
          </a:p>
        </p:txBody>
      </p:sp>
      <p:sp>
        <p:nvSpPr>
          <p:cNvPr id="19" name="Rectangle 18"/>
          <p:cNvSpPr/>
          <p:nvPr/>
        </p:nvSpPr>
        <p:spPr>
          <a:xfrm>
            <a:off x="1736555" y="30847933"/>
            <a:ext cx="29515142" cy="6232475"/>
          </a:xfrm>
          <a:prstGeom prst="rect">
            <a:avLst/>
          </a:prstGeom>
        </p:spPr>
        <p:txBody>
          <a:bodyPr wrap="square">
            <a:spAutoFit/>
          </a:bodyPr>
          <a:lstStyle/>
          <a:p>
            <a:pPr lvl="0" algn="just">
              <a:spcBef>
                <a:spcPct val="30000"/>
              </a:spcBef>
              <a:defRPr/>
            </a:pPr>
            <a:r>
              <a:rPr lang="hr-HR" sz="5700" dirty="0">
                <a:solidFill>
                  <a:prstClr val="black"/>
                </a:solidFill>
                <a:latin typeface="Calibri"/>
              </a:rPr>
              <a:t>Drugi psihosocijalni stresor prepoznat za vrijeme </a:t>
            </a:r>
            <a:r>
              <a:rPr lang="hr-HR" sz="5700" dirty="0" err="1">
                <a:solidFill>
                  <a:prstClr val="black"/>
                </a:solidFill>
                <a:latin typeface="Calibri"/>
              </a:rPr>
              <a:t>pandemije</a:t>
            </a:r>
            <a:r>
              <a:rPr lang="hr-HR" sz="5700" dirty="0">
                <a:solidFill>
                  <a:prstClr val="black"/>
                </a:solidFill>
                <a:latin typeface="Calibri"/>
              </a:rPr>
              <a:t>, a povezan s radnim okruženjem jest rad od kuće. Rad od kuće podrazumijeva rad u kućnom okruženju koje je u mnogim aspektima sasvim drugačije od uobičajenog radnog okruženja po standardima zaštite zdravlja i sigurnosti na radu. Radnici mogu biti izloženi ergonomskim rizicima, neadekvatnim drugim radnim uvjetima (npr. buci od strane ukućana</a:t>
            </a:r>
            <a:r>
              <a:rPr lang="hr-HR" sz="5700" dirty="0" smtClean="0">
                <a:solidFill>
                  <a:prstClr val="black"/>
                </a:solidFill>
                <a:latin typeface="Calibri"/>
              </a:rPr>
              <a:t>) i </a:t>
            </a:r>
            <a:r>
              <a:rPr lang="hr-HR" sz="5700" dirty="0">
                <a:solidFill>
                  <a:prstClr val="black"/>
                </a:solidFill>
                <a:latin typeface="Calibri"/>
              </a:rPr>
              <a:t>drugim faktorima kao što je neadekvatna radna oprema koja onemogućava </a:t>
            </a:r>
            <a:r>
              <a:rPr lang="hr-HR" sz="5700" dirty="0" smtClean="0">
                <a:solidFill>
                  <a:prstClr val="black"/>
                </a:solidFill>
                <a:latin typeface="Calibri"/>
              </a:rPr>
              <a:t>jednako </a:t>
            </a:r>
            <a:r>
              <a:rPr lang="hr-HR" sz="5700" dirty="0">
                <a:solidFill>
                  <a:prstClr val="black"/>
                </a:solidFill>
                <a:latin typeface="Calibri"/>
              </a:rPr>
              <a:t>kvalitetno obavljanje posla što može izazvati frustracije i povišene razine stresa za vrijeme obavljanja posla. </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39000"/>
          </a:blip>
          <a:srcRect/>
          <a:stretch>
            <a:fillRect/>
          </a:stretch>
        </a:blipFill>
        <a:effectLst/>
      </p:bgPr>
    </p:bg>
    <p:spTree>
      <p:nvGrpSpPr>
        <p:cNvPr id="1" name=""/>
        <p:cNvGrpSpPr/>
        <p:nvPr/>
      </p:nvGrpSpPr>
      <p:grpSpPr>
        <a:xfrm>
          <a:off x="0" y="0"/>
          <a:ext cx="0" cy="0"/>
          <a:chOff x="0" y="0"/>
          <a:chExt cx="0" cy="0"/>
        </a:xfrm>
      </p:grpSpPr>
      <p:sp>
        <p:nvSpPr>
          <p:cNvPr id="921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64FA255-E653-4387-AF51-733A7F292FBD}" type="slidenum">
              <a:rPr lang="hr-HR" altLang="sr-Latn-RS" smtClean="0"/>
              <a:pPr/>
              <a:t>6</a:t>
            </a:fld>
            <a:endParaRPr lang="hr-HR" altLang="sr-Latn-RS" smtClean="0"/>
          </a:p>
        </p:txBody>
      </p:sp>
      <p:sp>
        <p:nvSpPr>
          <p:cNvPr id="8" name="Rectangle 7"/>
          <p:cNvSpPr/>
          <p:nvPr/>
        </p:nvSpPr>
        <p:spPr>
          <a:xfrm>
            <a:off x="7704754" y="1584476"/>
            <a:ext cx="16202025" cy="2123658"/>
          </a:xfrm>
          <a:prstGeom prst="rect">
            <a:avLst/>
          </a:prstGeom>
        </p:spPr>
        <p:txBody>
          <a:bodyPr>
            <a:spAutoFit/>
          </a:bodyPr>
          <a:lstStyle/>
          <a:p>
            <a:pPr lvl="0" algn="ctr"/>
            <a:r>
              <a:rPr lang="hr-HR" altLang="sr-Latn-RS" sz="6600" b="1" i="1" dirty="0">
                <a:solidFill>
                  <a:prstClr val="black"/>
                </a:solidFill>
                <a:latin typeface="Calibri" panose="020F0502020204030204" pitchFamily="34" charset="0"/>
                <a:cs typeface="Calibri" panose="020F0502020204030204" pitchFamily="34" charset="0"/>
              </a:rPr>
              <a:t>UPRAVLJANJE PSIHOSOCIJALNIM RIZICIMA </a:t>
            </a:r>
          </a:p>
          <a:p>
            <a:pPr lvl="0" algn="ctr"/>
            <a:r>
              <a:rPr lang="hr-HR" altLang="sr-Latn-RS" sz="6600" b="1" i="1" dirty="0">
                <a:solidFill>
                  <a:prstClr val="black"/>
                </a:solidFill>
                <a:latin typeface="Calibri" panose="020F0502020204030204" pitchFamily="34" charset="0"/>
                <a:cs typeface="Calibri" panose="020F0502020204030204" pitchFamily="34" charset="0"/>
              </a:rPr>
              <a:t>I STRESOM NA RADU  ZA VRIJEME PANDEMIJE </a:t>
            </a:r>
          </a:p>
        </p:txBody>
      </p:sp>
      <p:sp>
        <p:nvSpPr>
          <p:cNvPr id="10" name="Rectangle 9"/>
          <p:cNvSpPr/>
          <p:nvPr/>
        </p:nvSpPr>
        <p:spPr>
          <a:xfrm>
            <a:off x="1418279" y="5104988"/>
            <a:ext cx="16345816" cy="2746014"/>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hr-HR" sz="6600" b="1" i="1" dirty="0" smtClean="0"/>
              <a:t>RADNO OPTEREĆENJE, RADNI RASPORED</a:t>
            </a:r>
            <a:endParaRPr lang="hr-HR" sz="6600" b="1" i="1" dirty="0"/>
          </a:p>
        </p:txBody>
      </p:sp>
      <p:pic>
        <p:nvPicPr>
          <p:cNvPr id="11" name="Picture 10"/>
          <p:cNvPicPr>
            <a:picLocks noChangeAspect="1"/>
          </p:cNvPicPr>
          <p:nvPr/>
        </p:nvPicPr>
        <p:blipFill rotWithShape="1">
          <a:blip r:embed="rId4">
            <a:duotone>
              <a:schemeClr val="accent2">
                <a:shade val="45000"/>
                <a:satMod val="135000"/>
              </a:schemeClr>
              <a:prstClr val="white"/>
            </a:duotone>
          </a:blip>
          <a:srcRect l="3865" r="4665"/>
          <a:stretch/>
        </p:blipFill>
        <p:spPr>
          <a:xfrm>
            <a:off x="9920333" y="32741290"/>
            <a:ext cx="11770866" cy="8455129"/>
          </a:xfrm>
          <a:prstGeom prst="rect">
            <a:avLst/>
          </a:prstGeom>
        </p:spPr>
      </p:pic>
      <p:sp>
        <p:nvSpPr>
          <p:cNvPr id="2" name="Rectangle 1"/>
          <p:cNvSpPr/>
          <p:nvPr/>
        </p:nvSpPr>
        <p:spPr>
          <a:xfrm>
            <a:off x="1751166" y="9766408"/>
            <a:ext cx="29129013" cy="9233297"/>
          </a:xfrm>
          <a:prstGeom prst="rect">
            <a:avLst/>
          </a:prstGeom>
        </p:spPr>
        <p:txBody>
          <a:bodyPr wrap="square">
            <a:spAutoFit/>
          </a:bodyPr>
          <a:lstStyle/>
          <a:p>
            <a:pPr lvl="0" algn="just">
              <a:spcBef>
                <a:spcPct val="30000"/>
              </a:spcBef>
            </a:pPr>
            <a:r>
              <a:rPr lang="hr-HR" sz="6000" dirty="0">
                <a:solidFill>
                  <a:prstClr val="black"/>
                </a:solidFill>
                <a:latin typeface="Calibri"/>
              </a:rPr>
              <a:t>Problemi radnog opterećenja </a:t>
            </a:r>
            <a:r>
              <a:rPr lang="hr-HR" sz="6000" dirty="0" smtClean="0">
                <a:solidFill>
                  <a:prstClr val="black"/>
                </a:solidFill>
                <a:latin typeface="Calibri"/>
              </a:rPr>
              <a:t>za vrijeme </a:t>
            </a:r>
            <a:r>
              <a:rPr lang="hr-HR" sz="6000" dirty="0" err="1" smtClean="0">
                <a:solidFill>
                  <a:prstClr val="black"/>
                </a:solidFill>
                <a:latin typeface="Calibri"/>
              </a:rPr>
              <a:t>pandemije</a:t>
            </a:r>
            <a:r>
              <a:rPr lang="hr-HR" sz="6000" dirty="0" smtClean="0">
                <a:solidFill>
                  <a:prstClr val="black"/>
                </a:solidFill>
                <a:latin typeface="Calibri"/>
              </a:rPr>
              <a:t> mogu </a:t>
            </a:r>
            <a:r>
              <a:rPr lang="hr-HR" sz="6000" dirty="0">
                <a:solidFill>
                  <a:prstClr val="black"/>
                </a:solidFill>
                <a:latin typeface="Calibri"/>
              </a:rPr>
              <a:t>biti dvostruki. </a:t>
            </a:r>
            <a:endParaRPr lang="hr-HR" sz="6000" dirty="0" smtClean="0">
              <a:solidFill>
                <a:prstClr val="black"/>
              </a:solidFill>
              <a:latin typeface="Calibri"/>
            </a:endParaRPr>
          </a:p>
          <a:p>
            <a:pPr lvl="0" algn="just">
              <a:spcBef>
                <a:spcPct val="30000"/>
              </a:spcBef>
            </a:pPr>
            <a:endParaRPr lang="hr-HR" sz="6000" dirty="0">
              <a:solidFill>
                <a:prstClr val="black"/>
              </a:solidFill>
              <a:latin typeface="Calibri"/>
            </a:endParaRPr>
          </a:p>
          <a:p>
            <a:pPr lvl="0" algn="just">
              <a:spcBef>
                <a:spcPct val="30000"/>
              </a:spcBef>
            </a:pPr>
            <a:r>
              <a:rPr lang="hr-HR" sz="6000" dirty="0" smtClean="0">
                <a:solidFill>
                  <a:prstClr val="black"/>
                </a:solidFill>
                <a:latin typeface="Calibri"/>
              </a:rPr>
              <a:t>Za </a:t>
            </a:r>
            <a:r>
              <a:rPr lang="hr-HR" sz="6000" dirty="0">
                <a:solidFill>
                  <a:prstClr val="black"/>
                </a:solidFill>
                <a:latin typeface="Calibri"/>
              </a:rPr>
              <a:t>vrijeme </a:t>
            </a:r>
            <a:r>
              <a:rPr lang="hr-HR" sz="6000" dirty="0" err="1">
                <a:solidFill>
                  <a:prstClr val="black"/>
                </a:solidFill>
                <a:latin typeface="Calibri"/>
              </a:rPr>
              <a:t>pandemije</a:t>
            </a:r>
            <a:r>
              <a:rPr lang="hr-HR" sz="6000" dirty="0">
                <a:solidFill>
                  <a:prstClr val="black"/>
                </a:solidFill>
                <a:latin typeface="Calibri"/>
              </a:rPr>
              <a:t>, dio radnika suočavao se sa značajno </a:t>
            </a:r>
            <a:r>
              <a:rPr lang="hr-HR" sz="6000" b="1" i="1" dirty="0">
                <a:solidFill>
                  <a:prstClr val="black"/>
                </a:solidFill>
                <a:latin typeface="Calibri"/>
              </a:rPr>
              <a:t>povišenim intenzitetom rada</a:t>
            </a:r>
            <a:r>
              <a:rPr lang="hr-HR" sz="6000" dirty="0">
                <a:solidFill>
                  <a:prstClr val="black"/>
                </a:solidFill>
                <a:latin typeface="Calibri"/>
              </a:rPr>
              <a:t>, velikim brojem radnih zadataka (slučajeva, zahtjeva, pacijenata) u malo ili premalo predviđenog radnog vremena što je rezultiralo vremenskim pritiscima, doživljajem preopterećenosti, stresom, iscrpljenosti, a u konačnici i negativnim posljedicama na fizičko i psihičko zdravlje. </a:t>
            </a:r>
            <a:r>
              <a:rPr lang="hr-HR" sz="6000" dirty="0" smtClean="0">
                <a:solidFill>
                  <a:prstClr val="black"/>
                </a:solidFill>
                <a:latin typeface="Calibri"/>
              </a:rPr>
              <a:t>Npr. zdravstveni radnici za vrijeme </a:t>
            </a:r>
            <a:r>
              <a:rPr lang="hr-HR" sz="6000" dirty="0" err="1" smtClean="0">
                <a:solidFill>
                  <a:prstClr val="black"/>
                </a:solidFill>
                <a:latin typeface="Calibri"/>
              </a:rPr>
              <a:t>pandemije</a:t>
            </a:r>
            <a:r>
              <a:rPr lang="hr-HR" sz="6000" dirty="0" smtClean="0">
                <a:solidFill>
                  <a:prstClr val="black"/>
                </a:solidFill>
                <a:latin typeface="Calibri"/>
              </a:rPr>
              <a:t> rade pod velikim radnim opterećenjem, u uzastopnim smjenama i s malo mogućnosti za odmor. </a:t>
            </a:r>
          </a:p>
          <a:p>
            <a:pPr lvl="0" algn="just">
              <a:spcBef>
                <a:spcPct val="30000"/>
              </a:spcBef>
            </a:pPr>
            <a:endParaRPr lang="hr-HR" sz="6000" dirty="0">
              <a:solidFill>
                <a:prstClr val="black"/>
              </a:solidFill>
              <a:latin typeface="Calibri"/>
            </a:endParaRPr>
          </a:p>
        </p:txBody>
      </p:sp>
      <p:sp>
        <p:nvSpPr>
          <p:cNvPr id="3" name="Rectangle 2"/>
          <p:cNvSpPr/>
          <p:nvPr/>
        </p:nvSpPr>
        <p:spPr>
          <a:xfrm>
            <a:off x="1755655" y="19370452"/>
            <a:ext cx="29124524" cy="12003286"/>
          </a:xfrm>
          <a:prstGeom prst="rect">
            <a:avLst/>
          </a:prstGeom>
        </p:spPr>
        <p:txBody>
          <a:bodyPr wrap="square">
            <a:spAutoFit/>
          </a:bodyPr>
          <a:lstStyle/>
          <a:p>
            <a:pPr lvl="0" algn="just">
              <a:spcBef>
                <a:spcPct val="30000"/>
              </a:spcBef>
            </a:pPr>
            <a:r>
              <a:rPr lang="hr-HR" sz="6000" dirty="0">
                <a:solidFill>
                  <a:prstClr val="black"/>
                </a:solidFill>
                <a:latin typeface="Calibri"/>
              </a:rPr>
              <a:t>S druge strane, dio radnika nije bio u mogućnosti obavljati svoje uobičajene radne zadatke ili su oni bili svedeni na minimum. Tada govorimo o </a:t>
            </a:r>
            <a:r>
              <a:rPr lang="hr-HR" sz="6000" b="1" i="1" dirty="0">
                <a:solidFill>
                  <a:prstClr val="black"/>
                </a:solidFill>
                <a:latin typeface="Calibri"/>
              </a:rPr>
              <a:t>premalom radnom opterećenju</a:t>
            </a:r>
            <a:r>
              <a:rPr lang="hr-HR" sz="6000" dirty="0">
                <a:solidFill>
                  <a:prstClr val="black"/>
                </a:solidFill>
                <a:latin typeface="Calibri"/>
              </a:rPr>
              <a:t>, koji dovodi do osjećaja monotonije, dosade, doživljaja neiskorištenosti vlastitih potencijala, i ukoliko radnici </a:t>
            </a:r>
            <a:r>
              <a:rPr lang="hr-HR" sz="6000" dirty="0" smtClean="0">
                <a:solidFill>
                  <a:prstClr val="black"/>
                </a:solidFill>
                <a:latin typeface="Calibri"/>
              </a:rPr>
              <a:t>nisu </a:t>
            </a:r>
            <a:r>
              <a:rPr lang="hr-HR" sz="6000" dirty="0">
                <a:solidFill>
                  <a:prstClr val="black"/>
                </a:solidFill>
                <a:latin typeface="Calibri"/>
              </a:rPr>
              <a:t>angažirani nekom drugom vrstom aktivnosti, može također rezultirati stresom povezanim s radom i negativno se odraziti na zdravlje i dobrobit radnika. </a:t>
            </a:r>
            <a:endParaRPr lang="hr-HR" sz="6000" dirty="0" smtClean="0">
              <a:solidFill>
                <a:prstClr val="black"/>
              </a:solidFill>
              <a:latin typeface="Calibri"/>
            </a:endParaRPr>
          </a:p>
          <a:p>
            <a:pPr lvl="0" algn="just">
              <a:spcBef>
                <a:spcPct val="30000"/>
              </a:spcBef>
            </a:pPr>
            <a:endParaRPr lang="hr-HR" sz="6000" dirty="0">
              <a:solidFill>
                <a:prstClr val="black"/>
              </a:solidFill>
              <a:latin typeface="Calibri"/>
            </a:endParaRPr>
          </a:p>
          <a:p>
            <a:pPr lvl="0" algn="just">
              <a:spcBef>
                <a:spcPct val="30000"/>
              </a:spcBef>
            </a:pPr>
            <a:r>
              <a:rPr lang="hr-HR" sz="6000" dirty="0" smtClean="0">
                <a:solidFill>
                  <a:prstClr val="black"/>
                </a:solidFill>
                <a:latin typeface="Calibri"/>
              </a:rPr>
              <a:t>Važno je prepoznati grupe radnika koji su pod povećanim rizikom bilo od prevelikog ili premalog radnog opterećenja te im objasniti da rad za vrijeme </a:t>
            </a:r>
            <a:r>
              <a:rPr lang="hr-HR" sz="6000" dirty="0" err="1" smtClean="0">
                <a:solidFill>
                  <a:prstClr val="black"/>
                </a:solidFill>
                <a:latin typeface="Calibri"/>
              </a:rPr>
              <a:t>pandemije</a:t>
            </a:r>
            <a:r>
              <a:rPr lang="hr-HR" sz="6000" dirty="0" smtClean="0">
                <a:solidFill>
                  <a:prstClr val="black"/>
                </a:solidFill>
                <a:latin typeface="Calibri"/>
              </a:rPr>
              <a:t> odstupa od njihovog uobičajenog rada te da je to, iako neizvjesnog trajanja, razdoblje koje će u jednom trenu završiti. </a:t>
            </a:r>
          </a:p>
          <a:p>
            <a:pPr lvl="0" algn="just">
              <a:spcBef>
                <a:spcPct val="30000"/>
              </a:spcBef>
            </a:pPr>
            <a:r>
              <a:rPr lang="hr-HR" sz="6000" dirty="0" smtClean="0">
                <a:solidFill>
                  <a:prstClr val="black"/>
                </a:solidFill>
                <a:latin typeface="Calibri"/>
              </a:rPr>
              <a:t>Unatoč tome, važno je pokušati organizirati posao na način da svi radnici budu podjednako opterećeni. </a:t>
            </a:r>
            <a:endParaRPr lang="hr-HR" sz="6000" dirty="0">
              <a:solidFill>
                <a:prstClr val="black"/>
              </a:solidFill>
              <a:latin typeface="Calibri"/>
            </a:endParaRPr>
          </a:p>
        </p:txBody>
      </p:sp>
    </p:spTree>
    <p:extLst>
      <p:ext uri="{BB962C8B-B14F-4D97-AF65-F5344CB8AC3E}">
        <p14:creationId xmlns:p14="http://schemas.microsoft.com/office/powerpoint/2010/main" val="3003199041"/>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39000"/>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8984522" y="26695716"/>
            <a:ext cx="4922257" cy="4922257"/>
          </a:xfrm>
          <a:prstGeom prst="rect">
            <a:avLst/>
          </a:prstGeom>
          <a:ln>
            <a:solidFill>
              <a:srgbClr val="FFFFFF"/>
            </a:solidFill>
          </a:ln>
          <a:effectLst>
            <a:softEdge rad="127000"/>
          </a:effectLst>
        </p:spPr>
      </p:pic>
      <p:sp>
        <p:nvSpPr>
          <p:cNvPr id="921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64FA255-E653-4387-AF51-733A7F292FBD}" type="slidenum">
              <a:rPr lang="hr-HR" altLang="sr-Latn-RS" smtClean="0"/>
              <a:pPr/>
              <a:t>7</a:t>
            </a:fld>
            <a:endParaRPr lang="hr-HR" altLang="sr-Latn-RS" smtClean="0"/>
          </a:p>
        </p:txBody>
      </p:sp>
      <p:sp>
        <p:nvSpPr>
          <p:cNvPr id="8" name="Rectangle 7"/>
          <p:cNvSpPr/>
          <p:nvPr/>
        </p:nvSpPr>
        <p:spPr>
          <a:xfrm>
            <a:off x="7704754" y="1584476"/>
            <a:ext cx="16202025" cy="2123658"/>
          </a:xfrm>
          <a:prstGeom prst="rect">
            <a:avLst/>
          </a:prstGeom>
        </p:spPr>
        <p:txBody>
          <a:bodyPr>
            <a:spAutoFit/>
          </a:bodyPr>
          <a:lstStyle/>
          <a:p>
            <a:pPr algn="ctr"/>
            <a:r>
              <a:rPr lang="hr-HR" altLang="sr-Latn-RS" sz="6600" b="1" i="1" dirty="0">
                <a:solidFill>
                  <a:prstClr val="black"/>
                </a:solidFill>
                <a:latin typeface="Calibri" panose="020F0502020204030204" pitchFamily="34" charset="0"/>
                <a:cs typeface="Calibri" panose="020F0502020204030204" pitchFamily="34" charset="0"/>
              </a:rPr>
              <a:t>UPRAVLJANJE PSIHOSOCIJALNIM RIZICIMA </a:t>
            </a:r>
          </a:p>
          <a:p>
            <a:pPr algn="ctr"/>
            <a:r>
              <a:rPr lang="hr-HR" altLang="sr-Latn-RS" sz="6600" b="1" i="1" dirty="0">
                <a:solidFill>
                  <a:prstClr val="black"/>
                </a:solidFill>
                <a:latin typeface="Calibri" panose="020F0502020204030204" pitchFamily="34" charset="0"/>
                <a:cs typeface="Calibri" panose="020F0502020204030204" pitchFamily="34" charset="0"/>
              </a:rPr>
              <a:t>I STRESOM NA RADU  ZA VRIJEME PANDEMIJE </a:t>
            </a:r>
          </a:p>
        </p:txBody>
      </p:sp>
      <p:sp>
        <p:nvSpPr>
          <p:cNvPr id="13" name="Rectangle 12"/>
          <p:cNvSpPr/>
          <p:nvPr/>
        </p:nvSpPr>
        <p:spPr>
          <a:xfrm>
            <a:off x="1657375" y="5319607"/>
            <a:ext cx="18624359" cy="3024336"/>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hr-HR" sz="6600" b="1" i="1" dirty="0" smtClean="0">
                <a:solidFill>
                  <a:prstClr val="black"/>
                </a:solidFill>
              </a:rPr>
              <a:t>RAVNOTEŽA PRIVATNOG I POSLOVNOG ŽIVOTA </a:t>
            </a:r>
            <a:endParaRPr lang="hr-HR" sz="6600" b="1" i="1" dirty="0">
              <a:solidFill>
                <a:prstClr val="black"/>
              </a:solidFill>
            </a:endParaRPr>
          </a:p>
        </p:txBody>
      </p:sp>
      <p:sp>
        <p:nvSpPr>
          <p:cNvPr id="4" name="Rectangle 3"/>
          <p:cNvSpPr/>
          <p:nvPr/>
        </p:nvSpPr>
        <p:spPr>
          <a:xfrm>
            <a:off x="1657375" y="9244085"/>
            <a:ext cx="29129013" cy="9879628"/>
          </a:xfrm>
          <a:prstGeom prst="rect">
            <a:avLst/>
          </a:prstGeom>
        </p:spPr>
        <p:txBody>
          <a:bodyPr wrap="square">
            <a:spAutoFit/>
          </a:bodyPr>
          <a:lstStyle/>
          <a:p>
            <a:pPr algn="just">
              <a:spcBef>
                <a:spcPct val="30000"/>
              </a:spcBef>
            </a:pPr>
            <a:r>
              <a:rPr lang="hr-HR" sz="6000" dirty="0">
                <a:solidFill>
                  <a:prstClr val="black"/>
                </a:solidFill>
                <a:latin typeface="Calibri"/>
              </a:rPr>
              <a:t>Za vrijeme </a:t>
            </a:r>
            <a:r>
              <a:rPr lang="hr-HR" sz="6000" dirty="0" err="1">
                <a:solidFill>
                  <a:prstClr val="black"/>
                </a:solidFill>
                <a:latin typeface="Calibri"/>
              </a:rPr>
              <a:t>pandemije</a:t>
            </a:r>
            <a:r>
              <a:rPr lang="hr-HR" sz="6000" dirty="0">
                <a:solidFill>
                  <a:prstClr val="black"/>
                </a:solidFill>
                <a:latin typeface="Calibri"/>
              </a:rPr>
              <a:t> otežano je uspostavljanje ravnoteže privatnog i poslovnog života. Osim što su mnogi radnici pod povećanim radnim opterećenjem, istovremeno se moraju brinuti za svoje </a:t>
            </a:r>
            <a:r>
              <a:rPr lang="hr-HR" sz="6000" dirty="0" smtClean="0">
                <a:solidFill>
                  <a:prstClr val="black"/>
                </a:solidFill>
                <a:latin typeface="Calibri"/>
              </a:rPr>
              <a:t>ukućane, </a:t>
            </a:r>
            <a:r>
              <a:rPr lang="hr-HR" sz="6000" dirty="0">
                <a:solidFill>
                  <a:prstClr val="black"/>
                </a:solidFill>
                <a:latin typeface="Calibri"/>
              </a:rPr>
              <a:t>bilo djecu ili starije koji nisu u mogućnosti biti uključeni u svoje uobičajene aktivnosti. </a:t>
            </a:r>
            <a:endParaRPr lang="hr-HR" sz="6000" dirty="0" smtClean="0">
              <a:solidFill>
                <a:prstClr val="black"/>
              </a:solidFill>
              <a:latin typeface="Calibri"/>
            </a:endParaRPr>
          </a:p>
          <a:p>
            <a:pPr algn="just">
              <a:spcBef>
                <a:spcPct val="30000"/>
              </a:spcBef>
            </a:pPr>
            <a:r>
              <a:rPr lang="hr-HR" sz="6000" dirty="0" smtClean="0">
                <a:solidFill>
                  <a:prstClr val="black"/>
                </a:solidFill>
                <a:latin typeface="Calibri"/>
              </a:rPr>
              <a:t>Rad </a:t>
            </a:r>
            <a:r>
              <a:rPr lang="hr-HR" sz="6000" dirty="0">
                <a:solidFill>
                  <a:prstClr val="black"/>
                </a:solidFill>
                <a:latin typeface="Calibri"/>
              </a:rPr>
              <a:t>od kuće također zahtijeva balansiranje između vremena provedenog s obitelji i poslovnim obavezama. </a:t>
            </a:r>
            <a:r>
              <a:rPr lang="hr-HR" sz="6000" dirty="0" smtClean="0">
                <a:solidFill>
                  <a:prstClr val="black"/>
                </a:solidFill>
                <a:latin typeface="Calibri"/>
              </a:rPr>
              <a:t>Ravnoteža </a:t>
            </a:r>
            <a:r>
              <a:rPr lang="hr-HR" sz="6000" dirty="0">
                <a:solidFill>
                  <a:prstClr val="black"/>
                </a:solidFill>
                <a:latin typeface="Calibri"/>
              </a:rPr>
              <a:t>obiteljskog i poslovnog života posebno je narušena onim radnicima koji zbog mjera restrikcija i zaštitnih mjera sprečavanja širenja zaraze nisu u mogućnosti boraviti sa svojim ukućanima. </a:t>
            </a:r>
            <a:endParaRPr lang="hr-HR" sz="6000" dirty="0" smtClean="0">
              <a:solidFill>
                <a:prstClr val="black"/>
              </a:solidFill>
              <a:latin typeface="Calibri"/>
            </a:endParaRPr>
          </a:p>
          <a:p>
            <a:pPr algn="just">
              <a:spcBef>
                <a:spcPct val="30000"/>
              </a:spcBef>
            </a:pPr>
            <a:r>
              <a:rPr lang="hr-HR" sz="6000" dirty="0" smtClean="0">
                <a:solidFill>
                  <a:prstClr val="black"/>
                </a:solidFill>
                <a:latin typeface="Calibri"/>
              </a:rPr>
              <a:t>Koji </a:t>
            </a:r>
            <a:r>
              <a:rPr lang="hr-HR" sz="6000" dirty="0">
                <a:solidFill>
                  <a:prstClr val="black"/>
                </a:solidFill>
                <a:latin typeface="Calibri"/>
              </a:rPr>
              <a:t>god razlog bio, narušena ravnoteža ove dvije sfere života neupitno dovodi do povišenih razina stresa. </a:t>
            </a:r>
          </a:p>
        </p:txBody>
      </p:sp>
      <p:sp>
        <p:nvSpPr>
          <p:cNvPr id="12" name="Rectangle 11"/>
          <p:cNvSpPr/>
          <p:nvPr/>
        </p:nvSpPr>
        <p:spPr>
          <a:xfrm>
            <a:off x="1657375" y="27688705"/>
            <a:ext cx="16345816" cy="308848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hr-HR" sz="6600" dirty="0"/>
          </a:p>
          <a:p>
            <a:pPr algn="ctr">
              <a:defRPr/>
            </a:pPr>
            <a:r>
              <a:rPr lang="hr-HR" sz="6600" dirty="0"/>
              <a:t> </a:t>
            </a:r>
            <a:r>
              <a:rPr lang="hr-HR" sz="6600" b="1" i="1" dirty="0" smtClean="0"/>
              <a:t>IZOLACIJA </a:t>
            </a:r>
          </a:p>
          <a:p>
            <a:pPr algn="ctr">
              <a:defRPr/>
            </a:pPr>
            <a:endParaRPr lang="hr-HR" sz="6600" dirty="0"/>
          </a:p>
        </p:txBody>
      </p:sp>
      <p:sp>
        <p:nvSpPr>
          <p:cNvPr id="14" name="Rectangle 13"/>
          <p:cNvSpPr/>
          <p:nvPr/>
        </p:nvSpPr>
        <p:spPr>
          <a:xfrm>
            <a:off x="1241259" y="32138634"/>
            <a:ext cx="29129013" cy="8679299"/>
          </a:xfrm>
          <a:prstGeom prst="rect">
            <a:avLst/>
          </a:prstGeom>
        </p:spPr>
        <p:txBody>
          <a:bodyPr wrap="square">
            <a:spAutoFit/>
          </a:bodyPr>
          <a:lstStyle/>
          <a:p>
            <a:pPr lvl="0" algn="just">
              <a:spcBef>
                <a:spcPct val="30000"/>
              </a:spcBef>
            </a:pPr>
            <a:r>
              <a:rPr lang="hr-HR" sz="6000" dirty="0">
                <a:solidFill>
                  <a:prstClr val="black"/>
                </a:solidFill>
                <a:latin typeface="Calibri"/>
              </a:rPr>
              <a:t>Mjere socijalnog distanciranja, karantene, rad od </a:t>
            </a:r>
            <a:r>
              <a:rPr lang="hr-HR" sz="6000" dirty="0" smtClean="0">
                <a:solidFill>
                  <a:prstClr val="black"/>
                </a:solidFill>
                <a:latin typeface="Calibri"/>
              </a:rPr>
              <a:t>kuće, </a:t>
            </a:r>
            <a:r>
              <a:rPr lang="hr-HR" sz="6000" dirty="0">
                <a:solidFill>
                  <a:prstClr val="black"/>
                </a:solidFill>
                <a:latin typeface="Calibri"/>
              </a:rPr>
              <a:t>iako neosporno služe zaštiti zdravlja, dovode do smanjenja socijalnih interakcija, a u konačnici mogu dovesti do izolacije. Ukoliko je dugotrajnije prirode, izolacija dovodi do usamljenosti i negativnih efekata na mentalno zdravlje radnika. </a:t>
            </a:r>
            <a:endParaRPr lang="hr-HR" sz="6000" dirty="0" smtClean="0">
              <a:solidFill>
                <a:prstClr val="black"/>
              </a:solidFill>
              <a:latin typeface="Calibri"/>
            </a:endParaRPr>
          </a:p>
          <a:p>
            <a:pPr lvl="0" algn="just">
              <a:spcBef>
                <a:spcPct val="30000"/>
              </a:spcBef>
            </a:pPr>
            <a:r>
              <a:rPr lang="hr-HR" sz="6000" dirty="0" smtClean="0">
                <a:solidFill>
                  <a:prstClr val="black"/>
                </a:solidFill>
                <a:latin typeface="Calibri"/>
              </a:rPr>
              <a:t>Važno </a:t>
            </a:r>
            <a:r>
              <a:rPr lang="hr-HR" sz="6000" dirty="0">
                <a:solidFill>
                  <a:prstClr val="black"/>
                </a:solidFill>
                <a:latin typeface="Calibri"/>
              </a:rPr>
              <a:t>je za vrijeme </a:t>
            </a:r>
            <a:r>
              <a:rPr lang="hr-HR" sz="6000" dirty="0" err="1">
                <a:solidFill>
                  <a:prstClr val="black"/>
                </a:solidFill>
                <a:latin typeface="Calibri"/>
              </a:rPr>
              <a:t>pandemije</a:t>
            </a:r>
            <a:r>
              <a:rPr lang="hr-HR" sz="6000" dirty="0">
                <a:solidFill>
                  <a:prstClr val="black"/>
                </a:solidFill>
                <a:latin typeface="Calibri"/>
              </a:rPr>
              <a:t> tražiti i nuditi socijalnu podršku koja je </a:t>
            </a:r>
            <a:r>
              <a:rPr lang="hr-HR" sz="6000" dirty="0" smtClean="0">
                <a:solidFill>
                  <a:prstClr val="black"/>
                </a:solidFill>
                <a:latin typeface="Calibri"/>
              </a:rPr>
              <a:t>ključan </a:t>
            </a:r>
            <a:r>
              <a:rPr lang="hr-HR" sz="6000" dirty="0">
                <a:solidFill>
                  <a:prstClr val="black"/>
                </a:solidFill>
                <a:latin typeface="Calibri"/>
              </a:rPr>
              <a:t>zaštitni faktor u suočavanju sa stresnim situacijama. Socijalna podrške može se iskazati na različite načine: kao praktična pomoć, emocionalna podrška, ohrabrenje u teškim trenucima, pomoć pri rješavanju problema i sl. Važno je poticati </a:t>
            </a:r>
            <a:r>
              <a:rPr lang="hr-HR" sz="6000" dirty="0" smtClean="0">
                <a:solidFill>
                  <a:prstClr val="black"/>
                </a:solidFill>
                <a:latin typeface="Calibri"/>
              </a:rPr>
              <a:t>međusobnu </a:t>
            </a:r>
            <a:r>
              <a:rPr lang="hr-HR" sz="6000" dirty="0">
                <a:solidFill>
                  <a:prstClr val="black"/>
                </a:solidFill>
                <a:latin typeface="Calibri"/>
              </a:rPr>
              <a:t>socijalnu podršku kod </a:t>
            </a:r>
            <a:r>
              <a:rPr lang="hr-HR" sz="6000" dirty="0" smtClean="0">
                <a:solidFill>
                  <a:prstClr val="black"/>
                </a:solidFill>
                <a:latin typeface="Calibri"/>
              </a:rPr>
              <a:t>radnika i omogućiti im je ukoliko se primijeti da se teško nose sa situacijom. </a:t>
            </a:r>
            <a:endParaRPr lang="hr-HR" sz="6000" dirty="0">
              <a:solidFill>
                <a:prstClr val="black"/>
              </a:solidFill>
              <a:latin typeface="Calibri"/>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4601" y="18748285"/>
            <a:ext cx="16400200" cy="5221158"/>
          </a:xfrm>
          <a:prstGeom prst="rect">
            <a:avLst/>
          </a:prstGeom>
        </p:spPr>
      </p:pic>
    </p:spTree>
    <p:extLst>
      <p:ext uri="{BB962C8B-B14F-4D97-AF65-F5344CB8AC3E}">
        <p14:creationId xmlns:p14="http://schemas.microsoft.com/office/powerpoint/2010/main" val="1218497758"/>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39000"/>
          </a:blip>
          <a:srcRect/>
          <a:stretch>
            <a:fillRect/>
          </a:stretch>
        </a:blipFill>
        <a:effectLst/>
      </p:bgPr>
    </p:bg>
    <p:spTree>
      <p:nvGrpSpPr>
        <p:cNvPr id="1" name=""/>
        <p:cNvGrpSpPr/>
        <p:nvPr/>
      </p:nvGrpSpPr>
      <p:grpSpPr>
        <a:xfrm>
          <a:off x="0" y="0"/>
          <a:ext cx="0" cy="0"/>
          <a:chOff x="0" y="0"/>
          <a:chExt cx="0" cy="0"/>
        </a:xfrm>
      </p:grpSpPr>
      <p:sp>
        <p:nvSpPr>
          <p:cNvPr id="921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64FA255-E653-4387-AF51-733A7F292FBD}" type="slidenum">
              <a:rPr lang="hr-HR" altLang="sr-Latn-RS" smtClean="0"/>
              <a:pPr/>
              <a:t>8</a:t>
            </a:fld>
            <a:endParaRPr lang="hr-HR" altLang="sr-Latn-RS" smtClean="0"/>
          </a:p>
        </p:txBody>
      </p:sp>
      <p:sp>
        <p:nvSpPr>
          <p:cNvPr id="9" name="Rectangle 8"/>
          <p:cNvSpPr/>
          <p:nvPr/>
        </p:nvSpPr>
        <p:spPr>
          <a:xfrm>
            <a:off x="7704754" y="1584476"/>
            <a:ext cx="16202025" cy="2123658"/>
          </a:xfrm>
          <a:prstGeom prst="rect">
            <a:avLst/>
          </a:prstGeom>
        </p:spPr>
        <p:txBody>
          <a:bodyPr>
            <a:spAutoFit/>
          </a:bodyPr>
          <a:lstStyle/>
          <a:p>
            <a:pPr lvl="0" algn="ctr"/>
            <a:r>
              <a:rPr lang="hr-HR" altLang="sr-Latn-RS" sz="6600" b="1" i="1" dirty="0">
                <a:solidFill>
                  <a:prstClr val="black"/>
                </a:solidFill>
                <a:latin typeface="Calibri" panose="020F0502020204030204" pitchFamily="34" charset="0"/>
                <a:cs typeface="Calibri" panose="020F0502020204030204" pitchFamily="34" charset="0"/>
              </a:rPr>
              <a:t>UPRAVLJANJE PSIHOSOCIJALNIM RIZICIMA </a:t>
            </a:r>
          </a:p>
          <a:p>
            <a:pPr lvl="0" algn="ctr"/>
            <a:r>
              <a:rPr lang="hr-HR" altLang="sr-Latn-RS" sz="6600" b="1" i="1" dirty="0">
                <a:solidFill>
                  <a:prstClr val="black"/>
                </a:solidFill>
                <a:latin typeface="Calibri" panose="020F0502020204030204" pitchFamily="34" charset="0"/>
                <a:cs typeface="Calibri" panose="020F0502020204030204" pitchFamily="34" charset="0"/>
              </a:rPr>
              <a:t>I STRESOM NA RADU  ZA VRIJEME PANDEMIJE </a:t>
            </a:r>
          </a:p>
        </p:txBody>
      </p:sp>
      <p:sp>
        <p:nvSpPr>
          <p:cNvPr id="11" name="Rectangle 10"/>
          <p:cNvSpPr/>
          <p:nvPr/>
        </p:nvSpPr>
        <p:spPr>
          <a:xfrm>
            <a:off x="1577570" y="6725273"/>
            <a:ext cx="16345816" cy="3168352"/>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hr-HR" sz="6600" b="1" i="1" dirty="0" smtClean="0"/>
              <a:t>UZNEMIRAVANJE I NASILJE </a:t>
            </a:r>
            <a:endParaRPr lang="hr-HR" sz="6600" b="1" i="1" dirty="0"/>
          </a:p>
        </p:txBody>
      </p:sp>
      <p:sp>
        <p:nvSpPr>
          <p:cNvPr id="2" name="Rectangle 1"/>
          <p:cNvSpPr/>
          <p:nvPr/>
        </p:nvSpPr>
        <p:spPr>
          <a:xfrm>
            <a:off x="1584401" y="12993831"/>
            <a:ext cx="30099344" cy="20839551"/>
          </a:xfrm>
          <a:prstGeom prst="rect">
            <a:avLst/>
          </a:prstGeom>
        </p:spPr>
        <p:txBody>
          <a:bodyPr wrap="square">
            <a:spAutoFit/>
          </a:bodyPr>
          <a:lstStyle/>
          <a:p>
            <a:pPr lvl="0" algn="ctr">
              <a:spcBef>
                <a:spcPct val="30000"/>
              </a:spcBef>
            </a:pPr>
            <a:r>
              <a:rPr lang="hr-HR" sz="6600" b="1" i="1" dirty="0">
                <a:solidFill>
                  <a:prstClr val="black"/>
                </a:solidFill>
                <a:latin typeface="Calibri"/>
              </a:rPr>
              <a:t>Vrijeme </a:t>
            </a:r>
            <a:r>
              <a:rPr lang="hr-HR" sz="6600" b="1" i="1" dirty="0" err="1">
                <a:solidFill>
                  <a:prstClr val="black"/>
                </a:solidFill>
                <a:latin typeface="Calibri"/>
              </a:rPr>
              <a:t>pandemije</a:t>
            </a:r>
            <a:r>
              <a:rPr lang="hr-HR" sz="6600" b="1" i="1" dirty="0">
                <a:solidFill>
                  <a:prstClr val="black"/>
                </a:solidFill>
                <a:latin typeface="Calibri"/>
              </a:rPr>
              <a:t> obilježeno je restrikcijama, neizvjesnošću, strahom, frustracijom i negativnim emocijama što može rezultirati povišenim razinama agresije i nasilja. </a:t>
            </a:r>
          </a:p>
          <a:p>
            <a:pPr lvl="0">
              <a:spcBef>
                <a:spcPct val="30000"/>
              </a:spcBef>
            </a:pPr>
            <a:endParaRPr lang="hr-HR" sz="5700" dirty="0" smtClean="0">
              <a:solidFill>
                <a:prstClr val="black"/>
              </a:solidFill>
              <a:latin typeface="Calibri"/>
            </a:endParaRPr>
          </a:p>
          <a:p>
            <a:pPr lvl="0">
              <a:spcBef>
                <a:spcPct val="30000"/>
              </a:spcBef>
            </a:pPr>
            <a:endParaRPr lang="hr-HR" sz="5700" dirty="0">
              <a:solidFill>
                <a:prstClr val="black"/>
              </a:solidFill>
              <a:latin typeface="Calibri"/>
            </a:endParaRPr>
          </a:p>
          <a:p>
            <a:pPr lvl="0" algn="just">
              <a:spcBef>
                <a:spcPct val="30000"/>
              </a:spcBef>
            </a:pPr>
            <a:r>
              <a:rPr lang="hr-HR" sz="6000" dirty="0">
                <a:solidFill>
                  <a:prstClr val="black"/>
                </a:solidFill>
                <a:latin typeface="Calibri"/>
              </a:rPr>
              <a:t>Nasilje (verbalno, fizičko, psihološko) može proizlaziti iz straha od zaraze, te je jedno od (neadekvatnih) ponašanja kojima se ljudi žele zaštititi. Na primjer, do nasilja može doći između ljudi koji poštuju sve propisane mjere zaštite i onih koji te mjere ignoriraju i dovode u opasnost vlastitu i tuđu sigurnost. Iako može biti razumljivo, nasilje ni u kom slučaju nije opravdano. </a:t>
            </a:r>
            <a:endParaRPr lang="hr-HR" sz="6000" dirty="0" smtClean="0">
              <a:solidFill>
                <a:prstClr val="black"/>
              </a:solidFill>
              <a:latin typeface="Calibri"/>
            </a:endParaRPr>
          </a:p>
          <a:p>
            <a:pPr lvl="0" algn="just">
              <a:spcBef>
                <a:spcPct val="30000"/>
              </a:spcBef>
            </a:pPr>
            <a:r>
              <a:rPr lang="hr-HR" sz="6000" dirty="0" smtClean="0">
                <a:solidFill>
                  <a:prstClr val="black"/>
                </a:solidFill>
                <a:latin typeface="Calibri"/>
              </a:rPr>
              <a:t>Radnici </a:t>
            </a:r>
            <a:r>
              <a:rPr lang="hr-HR" sz="6000" dirty="0">
                <a:solidFill>
                  <a:prstClr val="black"/>
                </a:solidFill>
                <a:latin typeface="Calibri"/>
              </a:rPr>
              <a:t>koji propisuju ili provede restrikcije </a:t>
            </a:r>
            <a:r>
              <a:rPr lang="hr-HR" sz="6000" dirty="0" smtClean="0">
                <a:solidFill>
                  <a:prstClr val="black"/>
                </a:solidFill>
                <a:latin typeface="Calibri"/>
              </a:rPr>
              <a:t>grupa su podložna povišenom riziku </a:t>
            </a:r>
            <a:r>
              <a:rPr lang="hr-HR" sz="6000" dirty="0">
                <a:solidFill>
                  <a:prstClr val="black"/>
                </a:solidFill>
                <a:latin typeface="Calibri"/>
              </a:rPr>
              <a:t>od agresivnih ponašanja od strane pojedinaca. Radnici koji rade u zdravstvu često su žrtve nasilja u različitim oblicima, a za vrijeme zahtjevnih vremena kao što je zdravstvena </a:t>
            </a:r>
            <a:r>
              <a:rPr lang="hr-HR" sz="6000" dirty="0" err="1">
                <a:solidFill>
                  <a:prstClr val="black"/>
                </a:solidFill>
                <a:latin typeface="Calibri"/>
              </a:rPr>
              <a:t>pandemija</a:t>
            </a:r>
            <a:r>
              <a:rPr lang="hr-HR" sz="6000" dirty="0">
                <a:solidFill>
                  <a:prstClr val="black"/>
                </a:solidFill>
                <a:latin typeface="Calibri"/>
              </a:rPr>
              <a:t> koja je obilježena strahom, nedostatkom dostupnih resursa, nasilje lako može eskalirati prema onima koji su u doticaju s pacijentima i članovima njihovih obitelji. </a:t>
            </a:r>
            <a:endParaRPr lang="hr-HR" sz="6000" dirty="0" smtClean="0">
              <a:solidFill>
                <a:prstClr val="black"/>
              </a:solidFill>
              <a:latin typeface="Calibri"/>
            </a:endParaRPr>
          </a:p>
          <a:p>
            <a:pPr lvl="0" algn="just">
              <a:spcBef>
                <a:spcPct val="30000"/>
              </a:spcBef>
            </a:pPr>
            <a:endParaRPr lang="hr-HR" sz="6000" dirty="0">
              <a:solidFill>
                <a:prstClr val="black"/>
              </a:solidFill>
              <a:latin typeface="Calibri"/>
            </a:endParaRPr>
          </a:p>
          <a:p>
            <a:pPr algn="just">
              <a:spcBef>
                <a:spcPct val="30000"/>
              </a:spcBef>
            </a:pPr>
            <a:r>
              <a:rPr lang="hr-HR" sz="6000" b="1" i="1" dirty="0">
                <a:solidFill>
                  <a:prstClr val="black"/>
                </a:solidFill>
                <a:latin typeface="Calibri"/>
              </a:rPr>
              <a:t>Stigmatizacija i diskriminacija </a:t>
            </a:r>
            <a:r>
              <a:rPr lang="hr-HR" sz="6000" dirty="0">
                <a:solidFill>
                  <a:prstClr val="black"/>
                </a:solidFill>
                <a:latin typeface="Calibri"/>
              </a:rPr>
              <a:t>ljudi kojima je potvrđen virus ili su pod </a:t>
            </a:r>
            <a:r>
              <a:rPr lang="hr-HR" sz="6000" dirty="0" smtClean="0">
                <a:solidFill>
                  <a:prstClr val="black"/>
                </a:solidFill>
                <a:latin typeface="Calibri"/>
              </a:rPr>
              <a:t>sumnjom može </a:t>
            </a:r>
            <a:r>
              <a:rPr lang="hr-HR" sz="6000" dirty="0">
                <a:solidFill>
                  <a:prstClr val="black"/>
                </a:solidFill>
                <a:latin typeface="Calibri"/>
              </a:rPr>
              <a:t>dovesti do </a:t>
            </a:r>
            <a:r>
              <a:rPr lang="hr-HR" sz="6000" dirty="0" smtClean="0">
                <a:solidFill>
                  <a:prstClr val="black"/>
                </a:solidFill>
                <a:latin typeface="Calibri"/>
              </a:rPr>
              <a:t>povišenog rizika od nasilja </a:t>
            </a:r>
            <a:r>
              <a:rPr lang="hr-HR" sz="6000" dirty="0">
                <a:solidFill>
                  <a:prstClr val="black"/>
                </a:solidFill>
                <a:latin typeface="Calibri"/>
              </a:rPr>
              <a:t>prema njima. </a:t>
            </a:r>
            <a:endParaRPr lang="hr-HR" sz="6000" dirty="0" smtClean="0">
              <a:solidFill>
                <a:prstClr val="black"/>
              </a:solidFill>
              <a:latin typeface="Calibri"/>
            </a:endParaRPr>
          </a:p>
          <a:p>
            <a:pPr lvl="0" algn="just">
              <a:spcBef>
                <a:spcPct val="30000"/>
              </a:spcBef>
            </a:pPr>
            <a:r>
              <a:rPr lang="hr-HR" sz="6000" dirty="0" smtClean="0">
                <a:solidFill>
                  <a:prstClr val="black"/>
                </a:solidFill>
                <a:latin typeface="Calibri"/>
              </a:rPr>
              <a:t>Mjere </a:t>
            </a:r>
            <a:r>
              <a:rPr lang="hr-HR" sz="6000" dirty="0">
                <a:solidFill>
                  <a:prstClr val="black"/>
                </a:solidFill>
                <a:latin typeface="Calibri"/>
              </a:rPr>
              <a:t>karantene, socijalnog distanciranja i upute za ostanak kod kuće povezane su s povećanim rizikom od </a:t>
            </a:r>
            <a:r>
              <a:rPr lang="hr-HR" sz="6000" b="1" i="1" dirty="0">
                <a:solidFill>
                  <a:prstClr val="black"/>
                </a:solidFill>
                <a:latin typeface="Calibri"/>
              </a:rPr>
              <a:t>obiteljskog nasilja</a:t>
            </a:r>
            <a:r>
              <a:rPr lang="hr-HR" sz="6000" dirty="0">
                <a:solidFill>
                  <a:prstClr val="black"/>
                </a:solidFill>
                <a:latin typeface="Calibri"/>
              </a:rPr>
              <a:t>. </a:t>
            </a:r>
            <a:endParaRPr lang="hr-HR" sz="6000" dirty="0" smtClean="0">
              <a:solidFill>
                <a:prstClr val="black"/>
              </a:solidFill>
              <a:latin typeface="Calibri"/>
            </a:endParaRPr>
          </a:p>
          <a:p>
            <a:pPr lvl="0" algn="just">
              <a:spcBef>
                <a:spcPct val="30000"/>
              </a:spcBef>
            </a:pPr>
            <a:r>
              <a:rPr lang="hr-HR" sz="6000" dirty="0" smtClean="0">
                <a:solidFill>
                  <a:prstClr val="black"/>
                </a:solidFill>
                <a:latin typeface="Calibri"/>
              </a:rPr>
              <a:t>S </a:t>
            </a:r>
            <a:r>
              <a:rPr lang="hr-HR" sz="6000" dirty="0">
                <a:solidFill>
                  <a:prstClr val="black"/>
                </a:solidFill>
                <a:latin typeface="Calibri"/>
              </a:rPr>
              <a:t>obzirom na sve više korištenje internet tehnologija, rizici </a:t>
            </a:r>
            <a:r>
              <a:rPr lang="hr-HR" sz="6000" dirty="0" smtClean="0">
                <a:solidFill>
                  <a:prstClr val="black"/>
                </a:solidFill>
                <a:latin typeface="Calibri"/>
              </a:rPr>
              <a:t>za izloženost </a:t>
            </a:r>
            <a:r>
              <a:rPr lang="hr-HR" sz="6000" b="1" i="1" dirty="0" smtClean="0">
                <a:solidFill>
                  <a:prstClr val="black"/>
                </a:solidFill>
                <a:latin typeface="Calibri"/>
              </a:rPr>
              <a:t>internet nasilju </a:t>
            </a:r>
            <a:r>
              <a:rPr lang="hr-HR" sz="6000" dirty="0">
                <a:solidFill>
                  <a:prstClr val="black"/>
                </a:solidFill>
                <a:latin typeface="Calibri"/>
              </a:rPr>
              <a:t>također </a:t>
            </a:r>
            <a:r>
              <a:rPr lang="hr-HR" sz="6000" dirty="0" smtClean="0">
                <a:solidFill>
                  <a:prstClr val="black"/>
                </a:solidFill>
                <a:latin typeface="Calibri"/>
              </a:rPr>
              <a:t>su povišeni što svakako treba uzeti u obzir. </a:t>
            </a:r>
            <a:endParaRPr lang="hr-HR" sz="6000" dirty="0">
              <a:solidFill>
                <a:prstClr val="black"/>
              </a:solidFill>
              <a:latin typeface="Calibri"/>
            </a:endParaRPr>
          </a:p>
        </p:txBody>
      </p:sp>
      <p:pic>
        <p:nvPicPr>
          <p:cNvPr id="3" name="Picture 2"/>
          <p:cNvPicPr>
            <a:picLocks noChangeAspect="1"/>
          </p:cNvPicPr>
          <p:nvPr/>
        </p:nvPicPr>
        <p:blipFill>
          <a:blip r:embed="rId4"/>
          <a:stretch>
            <a:fillRect/>
          </a:stretch>
        </p:blipFill>
        <p:spPr>
          <a:xfrm>
            <a:off x="20522505" y="5360452"/>
            <a:ext cx="10263883" cy="5773434"/>
          </a:xfrm>
          <a:prstGeom prst="rect">
            <a:avLst/>
          </a:prstGeom>
        </p:spPr>
      </p:pic>
    </p:spTree>
    <p:extLst>
      <p:ext uri="{BB962C8B-B14F-4D97-AF65-F5344CB8AC3E}">
        <p14:creationId xmlns:p14="http://schemas.microsoft.com/office/powerpoint/2010/main" val="1220828541"/>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39000"/>
          </a:blip>
          <a:srcRect/>
          <a:stretch>
            <a:fillRect/>
          </a:stretch>
        </a:blipFill>
        <a:effectLst/>
      </p:bgPr>
    </p:bg>
    <p:spTree>
      <p:nvGrpSpPr>
        <p:cNvPr id="1" name=""/>
        <p:cNvGrpSpPr/>
        <p:nvPr/>
      </p:nvGrpSpPr>
      <p:grpSpPr>
        <a:xfrm>
          <a:off x="0" y="0"/>
          <a:ext cx="0" cy="0"/>
          <a:chOff x="0" y="0"/>
          <a:chExt cx="0" cy="0"/>
        </a:xfrm>
      </p:grpSpPr>
      <p:sp>
        <p:nvSpPr>
          <p:cNvPr id="921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64FA255-E653-4387-AF51-733A7F292FBD}" type="slidenum">
              <a:rPr lang="hr-HR" altLang="sr-Latn-RS" smtClean="0"/>
              <a:pPr/>
              <a:t>9</a:t>
            </a:fld>
            <a:endParaRPr lang="hr-HR" altLang="sr-Latn-RS" smtClean="0"/>
          </a:p>
        </p:txBody>
      </p:sp>
      <p:sp>
        <p:nvSpPr>
          <p:cNvPr id="8" name="Rectangle 7"/>
          <p:cNvSpPr/>
          <p:nvPr/>
        </p:nvSpPr>
        <p:spPr>
          <a:xfrm>
            <a:off x="1152353" y="5040860"/>
            <a:ext cx="16345816" cy="2952328"/>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hr-HR" sz="6600" dirty="0"/>
          </a:p>
          <a:p>
            <a:pPr algn="ctr">
              <a:defRPr/>
            </a:pPr>
            <a:r>
              <a:rPr lang="hr-HR" sz="6600" dirty="0"/>
              <a:t> </a:t>
            </a:r>
            <a:r>
              <a:rPr lang="hr-HR" sz="6600" b="1" i="1" dirty="0" smtClean="0"/>
              <a:t>NESIGURNOST POSLA</a:t>
            </a:r>
            <a:endParaRPr lang="hr-HR" sz="6600" b="1" i="1" dirty="0"/>
          </a:p>
          <a:p>
            <a:pPr algn="ctr">
              <a:defRPr/>
            </a:pPr>
            <a:endParaRPr lang="hr-HR" sz="6600" dirty="0"/>
          </a:p>
        </p:txBody>
      </p:sp>
      <p:sp>
        <p:nvSpPr>
          <p:cNvPr id="9" name="Rectangle 8"/>
          <p:cNvSpPr/>
          <p:nvPr/>
        </p:nvSpPr>
        <p:spPr>
          <a:xfrm>
            <a:off x="11521505" y="26847066"/>
            <a:ext cx="16345816" cy="2980861"/>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hr-HR" sz="6600" dirty="0"/>
          </a:p>
          <a:p>
            <a:pPr algn="ctr">
              <a:defRPr/>
            </a:pPr>
            <a:r>
              <a:rPr lang="hr-HR" sz="6600" b="1" i="1" dirty="0" smtClean="0"/>
              <a:t>KOMUNIKACIJA I VODSTVO </a:t>
            </a:r>
          </a:p>
          <a:p>
            <a:pPr algn="ctr">
              <a:defRPr/>
            </a:pPr>
            <a:endParaRPr lang="hr-HR" sz="6600" dirty="0"/>
          </a:p>
        </p:txBody>
      </p:sp>
      <p:sp>
        <p:nvSpPr>
          <p:cNvPr id="10" name="Rectangle 9"/>
          <p:cNvSpPr/>
          <p:nvPr/>
        </p:nvSpPr>
        <p:spPr>
          <a:xfrm>
            <a:off x="7704754" y="1584476"/>
            <a:ext cx="16202025" cy="2123658"/>
          </a:xfrm>
          <a:prstGeom prst="rect">
            <a:avLst/>
          </a:prstGeom>
        </p:spPr>
        <p:txBody>
          <a:bodyPr>
            <a:spAutoFit/>
          </a:bodyPr>
          <a:lstStyle/>
          <a:p>
            <a:pPr lvl="0" algn="ctr"/>
            <a:r>
              <a:rPr lang="hr-HR" altLang="sr-Latn-RS" sz="6600" b="1" i="1" dirty="0">
                <a:solidFill>
                  <a:prstClr val="black"/>
                </a:solidFill>
                <a:latin typeface="Calibri" panose="020F0502020204030204" pitchFamily="34" charset="0"/>
                <a:cs typeface="Calibri" panose="020F0502020204030204" pitchFamily="34" charset="0"/>
              </a:rPr>
              <a:t>UPRAVLJANJE PSIHOSOCIJALNIM RIZICIMA </a:t>
            </a:r>
          </a:p>
          <a:p>
            <a:pPr lvl="0" algn="ctr"/>
            <a:r>
              <a:rPr lang="hr-HR" altLang="sr-Latn-RS" sz="6600" b="1" i="1" dirty="0">
                <a:solidFill>
                  <a:prstClr val="black"/>
                </a:solidFill>
                <a:latin typeface="Calibri" panose="020F0502020204030204" pitchFamily="34" charset="0"/>
                <a:cs typeface="Calibri" panose="020F0502020204030204" pitchFamily="34" charset="0"/>
              </a:rPr>
              <a:t>I STRESOM NA RADU  ZA VRIJEME PANDEMIJE </a:t>
            </a:r>
          </a:p>
        </p:txBody>
      </p:sp>
      <p:sp>
        <p:nvSpPr>
          <p:cNvPr id="3" name="Rectangle 2"/>
          <p:cNvSpPr/>
          <p:nvPr/>
        </p:nvSpPr>
        <p:spPr>
          <a:xfrm>
            <a:off x="1342134" y="9104394"/>
            <a:ext cx="29490244" cy="15327273"/>
          </a:xfrm>
          <a:prstGeom prst="rect">
            <a:avLst/>
          </a:prstGeom>
        </p:spPr>
        <p:txBody>
          <a:bodyPr wrap="square">
            <a:spAutoFit/>
          </a:bodyPr>
          <a:lstStyle/>
          <a:p>
            <a:pPr algn="just">
              <a:spcBef>
                <a:spcPct val="30000"/>
              </a:spcBef>
            </a:pPr>
            <a:r>
              <a:rPr lang="hr-HR" sz="6000" dirty="0">
                <a:solidFill>
                  <a:prstClr val="black"/>
                </a:solidFill>
                <a:latin typeface="Calibri"/>
              </a:rPr>
              <a:t>Utjecaj koji ova zdravstvena kriza ima na svjetsku ekonomiju je velik i neupitno je da će se brojna radna mjesta zatvoriti, </a:t>
            </a:r>
            <a:r>
              <a:rPr lang="hr-HR" sz="6000" dirty="0" smtClean="0">
                <a:solidFill>
                  <a:prstClr val="black"/>
                </a:solidFill>
                <a:latin typeface="Calibri"/>
              </a:rPr>
              <a:t>odnosno </a:t>
            </a:r>
            <a:r>
              <a:rPr lang="hr-HR" sz="6000" dirty="0">
                <a:solidFill>
                  <a:prstClr val="black"/>
                </a:solidFill>
                <a:latin typeface="Calibri"/>
              </a:rPr>
              <a:t>da će velik broj radnika imati nesigurnu radnu budućnost, </a:t>
            </a:r>
            <a:r>
              <a:rPr lang="hr-HR" sz="6000" dirty="0" smtClean="0">
                <a:solidFill>
                  <a:prstClr val="black"/>
                </a:solidFill>
                <a:latin typeface="Calibri"/>
              </a:rPr>
              <a:t>smanjenje prihoda i beneficija, a dijelu njih će nezaposlenost postati stvarnost, </a:t>
            </a:r>
            <a:r>
              <a:rPr lang="hr-HR" sz="6000" dirty="0">
                <a:solidFill>
                  <a:prstClr val="black"/>
                </a:solidFill>
                <a:latin typeface="Calibri"/>
              </a:rPr>
              <a:t>što nije samo financijski već i egzistencijalni problem. </a:t>
            </a:r>
            <a:endParaRPr lang="hr-HR" sz="6000" dirty="0" smtClean="0">
              <a:solidFill>
                <a:prstClr val="black"/>
              </a:solidFill>
              <a:latin typeface="Calibri"/>
            </a:endParaRPr>
          </a:p>
          <a:p>
            <a:pPr algn="just">
              <a:spcBef>
                <a:spcPct val="30000"/>
              </a:spcBef>
            </a:pPr>
            <a:endParaRPr lang="hr-HR" sz="6000" dirty="0">
              <a:solidFill>
                <a:prstClr val="black"/>
              </a:solidFill>
              <a:latin typeface="Calibri"/>
            </a:endParaRPr>
          </a:p>
          <a:p>
            <a:pPr lvl="0" algn="ctr">
              <a:spcBef>
                <a:spcPct val="30000"/>
              </a:spcBef>
            </a:pPr>
            <a:r>
              <a:rPr lang="hr-HR" sz="6000" b="1" i="1" dirty="0" smtClean="0">
                <a:solidFill>
                  <a:prstClr val="black"/>
                </a:solidFill>
                <a:latin typeface="Calibri"/>
              </a:rPr>
              <a:t>Neizvjesnost </a:t>
            </a:r>
            <a:r>
              <a:rPr lang="hr-HR" sz="6000" b="1" i="1" dirty="0">
                <a:solidFill>
                  <a:prstClr val="black"/>
                </a:solidFill>
                <a:latin typeface="Calibri"/>
              </a:rPr>
              <a:t>budućnosti i nedostatak sigurnog </a:t>
            </a:r>
            <a:r>
              <a:rPr lang="hr-HR" sz="6000" b="1" i="1" dirty="0" smtClean="0">
                <a:solidFill>
                  <a:prstClr val="black"/>
                </a:solidFill>
                <a:latin typeface="Calibri"/>
              </a:rPr>
              <a:t>zaposlenja </a:t>
            </a:r>
            <a:r>
              <a:rPr lang="hr-HR" sz="6000" b="1" i="1" dirty="0">
                <a:solidFill>
                  <a:prstClr val="black"/>
                </a:solidFill>
                <a:latin typeface="Calibri"/>
              </a:rPr>
              <a:t>jedan su od </a:t>
            </a:r>
            <a:r>
              <a:rPr lang="hr-HR" sz="6000" b="1" i="1" dirty="0" smtClean="0">
                <a:solidFill>
                  <a:prstClr val="black"/>
                </a:solidFill>
                <a:latin typeface="Calibri"/>
              </a:rPr>
              <a:t>najizraženijih </a:t>
            </a:r>
            <a:r>
              <a:rPr lang="hr-HR" sz="6000" b="1" i="1" dirty="0">
                <a:solidFill>
                  <a:prstClr val="black"/>
                </a:solidFill>
                <a:latin typeface="Calibri"/>
              </a:rPr>
              <a:t>stresora za vrijeme </a:t>
            </a:r>
            <a:r>
              <a:rPr lang="hr-HR" sz="6000" b="1" i="1" dirty="0" err="1">
                <a:solidFill>
                  <a:prstClr val="black"/>
                </a:solidFill>
                <a:latin typeface="Calibri"/>
              </a:rPr>
              <a:t>pandemije</a:t>
            </a:r>
            <a:r>
              <a:rPr lang="hr-HR" sz="6000" b="1" i="1" dirty="0">
                <a:solidFill>
                  <a:prstClr val="black"/>
                </a:solidFill>
                <a:latin typeface="Calibri"/>
              </a:rPr>
              <a:t>, ujedno i stresora koji je značajno povezan s povišenim razinama stresa, anksioznosti, depresije i smanjenim </a:t>
            </a:r>
            <a:r>
              <a:rPr lang="hr-HR" sz="6000" b="1" i="1" dirty="0" err="1">
                <a:solidFill>
                  <a:prstClr val="black"/>
                </a:solidFill>
                <a:latin typeface="Calibri"/>
              </a:rPr>
              <a:t>dobrostanjem</a:t>
            </a:r>
            <a:r>
              <a:rPr lang="hr-HR" sz="6000" b="1" i="1" dirty="0">
                <a:solidFill>
                  <a:prstClr val="black"/>
                </a:solidFill>
                <a:latin typeface="Calibri"/>
              </a:rPr>
              <a:t>. </a:t>
            </a:r>
            <a:endParaRPr lang="hr-HR" sz="6000" b="1" i="1" dirty="0" smtClean="0">
              <a:solidFill>
                <a:prstClr val="black"/>
              </a:solidFill>
              <a:latin typeface="Calibri"/>
            </a:endParaRPr>
          </a:p>
          <a:p>
            <a:pPr lvl="0" algn="ctr">
              <a:spcBef>
                <a:spcPct val="30000"/>
              </a:spcBef>
            </a:pPr>
            <a:endParaRPr lang="hr-HR" sz="6000" b="1" i="1" dirty="0" smtClean="0">
              <a:solidFill>
                <a:prstClr val="black"/>
              </a:solidFill>
              <a:latin typeface="Calibri"/>
            </a:endParaRPr>
          </a:p>
          <a:p>
            <a:pPr lvl="0" algn="just">
              <a:spcBef>
                <a:spcPct val="30000"/>
              </a:spcBef>
            </a:pPr>
            <a:r>
              <a:rPr lang="hr-HR" sz="6000" dirty="0" smtClean="0">
                <a:solidFill>
                  <a:prstClr val="black"/>
                </a:solidFill>
                <a:latin typeface="Calibri"/>
              </a:rPr>
              <a:t>Iako se ne mogu sva radna mjesta sačuvati, važno je s radnicima jasno i iskreno komunicirati kakva je budućnost njihovog zaposlenja. Jasna komunikacija povećava predvidljivost radnika o tome što će se događati u nadolazećem vremenu s njihovim radnim mjestima i daje im mogućnost kontrole što je vrlo važan faktor u očuvanju mentalnog zdravlja. </a:t>
            </a:r>
          </a:p>
          <a:p>
            <a:pPr lvl="0" algn="just">
              <a:spcBef>
                <a:spcPct val="30000"/>
              </a:spcBef>
            </a:pPr>
            <a:r>
              <a:rPr lang="hr-HR" sz="6000" dirty="0" smtClean="0">
                <a:solidFill>
                  <a:prstClr val="black"/>
                </a:solidFill>
                <a:latin typeface="Calibri"/>
              </a:rPr>
              <a:t>Također od velike je važnosti informiranost o dostupnim mjerama očuvanja radnih mjesta te ih komunicirati s radnicima i njihovim predstavnicima. </a:t>
            </a:r>
            <a:endParaRPr lang="hr-HR" sz="6000" dirty="0">
              <a:solidFill>
                <a:prstClr val="black"/>
              </a:solidFill>
              <a:latin typeface="Calibri"/>
            </a:endParaRPr>
          </a:p>
        </p:txBody>
      </p:sp>
      <p:sp>
        <p:nvSpPr>
          <p:cNvPr id="4" name="Rectangle 3"/>
          <p:cNvSpPr/>
          <p:nvPr/>
        </p:nvSpPr>
        <p:spPr>
          <a:xfrm>
            <a:off x="1342134" y="31774696"/>
            <a:ext cx="29465017" cy="9879628"/>
          </a:xfrm>
          <a:prstGeom prst="rect">
            <a:avLst/>
          </a:prstGeom>
        </p:spPr>
        <p:txBody>
          <a:bodyPr wrap="square">
            <a:spAutoFit/>
          </a:bodyPr>
          <a:lstStyle/>
          <a:p>
            <a:pPr lvl="0" algn="just">
              <a:spcBef>
                <a:spcPct val="30000"/>
              </a:spcBef>
            </a:pPr>
            <a:r>
              <a:rPr lang="hr-HR" sz="6000" dirty="0">
                <a:solidFill>
                  <a:prstClr val="black"/>
                </a:solidFill>
                <a:latin typeface="Calibri"/>
              </a:rPr>
              <a:t>Pandemija </a:t>
            </a:r>
            <a:r>
              <a:rPr lang="hr-HR" sz="6000" dirty="0" err="1">
                <a:solidFill>
                  <a:prstClr val="black"/>
                </a:solidFill>
                <a:latin typeface="Calibri"/>
              </a:rPr>
              <a:t>koronavirusa</a:t>
            </a:r>
            <a:r>
              <a:rPr lang="hr-HR" sz="6000" dirty="0">
                <a:solidFill>
                  <a:prstClr val="black"/>
                </a:solidFill>
                <a:latin typeface="Calibri"/>
              </a:rPr>
              <a:t> stavila je velik izazov na rukovoditelje i poslodavce, kao osobe o kojima ovisi niz sudbina njihovih radnika. Neupitno je da su voditelji pod povećanim pritiskom, zbog neizvjesne budućnosti poslovanja, zbog odgovornosti prema klijentima, odnosa s radnicima, zaštite njihovog </a:t>
            </a:r>
            <a:r>
              <a:rPr lang="hr-HR" sz="6000" dirty="0" smtClean="0">
                <a:solidFill>
                  <a:prstClr val="black"/>
                </a:solidFill>
                <a:latin typeface="Calibri"/>
              </a:rPr>
              <a:t>zdravlja </a:t>
            </a:r>
            <a:r>
              <a:rPr lang="hr-HR" sz="6000" dirty="0">
                <a:solidFill>
                  <a:prstClr val="black"/>
                </a:solidFill>
                <a:latin typeface="Calibri"/>
              </a:rPr>
              <a:t>i sigurnosti na radnim mjestima, kao i očuvanja samih radnih mjesta. </a:t>
            </a:r>
            <a:endParaRPr lang="hr-HR" sz="6000" dirty="0" smtClean="0">
              <a:solidFill>
                <a:prstClr val="black"/>
              </a:solidFill>
              <a:latin typeface="Calibri"/>
            </a:endParaRPr>
          </a:p>
          <a:p>
            <a:pPr lvl="0" algn="ctr">
              <a:spcBef>
                <a:spcPct val="30000"/>
              </a:spcBef>
            </a:pPr>
            <a:r>
              <a:rPr lang="hr-HR" sz="6000" b="1" i="1" dirty="0" smtClean="0">
                <a:solidFill>
                  <a:prstClr val="black"/>
                </a:solidFill>
                <a:latin typeface="Calibri"/>
              </a:rPr>
              <a:t>Jako </a:t>
            </a:r>
            <a:r>
              <a:rPr lang="hr-HR" sz="6000" b="1" i="1" dirty="0">
                <a:solidFill>
                  <a:prstClr val="black"/>
                </a:solidFill>
                <a:latin typeface="Calibri"/>
              </a:rPr>
              <a:t>i efikasno vodstvo u situacijama </a:t>
            </a:r>
            <a:r>
              <a:rPr lang="hr-HR" sz="6000" b="1" i="1" dirty="0" smtClean="0">
                <a:solidFill>
                  <a:prstClr val="black"/>
                </a:solidFill>
                <a:latin typeface="Calibri"/>
              </a:rPr>
              <a:t>krize </a:t>
            </a:r>
            <a:r>
              <a:rPr lang="hr-HR" sz="6000" b="1" i="1" dirty="0">
                <a:solidFill>
                  <a:prstClr val="black"/>
                </a:solidFill>
                <a:latin typeface="Calibri"/>
              </a:rPr>
              <a:t>ključno je za </a:t>
            </a:r>
            <a:r>
              <a:rPr lang="hr-HR" sz="6000" b="1" i="1" dirty="0" smtClean="0">
                <a:solidFill>
                  <a:prstClr val="black"/>
                </a:solidFill>
                <a:latin typeface="Calibri"/>
              </a:rPr>
              <a:t>dobrobit </a:t>
            </a:r>
            <a:r>
              <a:rPr lang="hr-HR" sz="6000" b="1" i="1" dirty="0">
                <a:solidFill>
                  <a:prstClr val="black"/>
                </a:solidFill>
                <a:latin typeface="Calibri"/>
              </a:rPr>
              <a:t>radnika. </a:t>
            </a:r>
            <a:endParaRPr lang="hr-HR" sz="6000" b="1" i="1" dirty="0" smtClean="0">
              <a:solidFill>
                <a:prstClr val="black"/>
              </a:solidFill>
              <a:latin typeface="Calibri"/>
            </a:endParaRPr>
          </a:p>
          <a:p>
            <a:pPr lvl="0" algn="just">
              <a:spcBef>
                <a:spcPct val="30000"/>
              </a:spcBef>
            </a:pPr>
            <a:r>
              <a:rPr lang="hr-HR" sz="6000" dirty="0" smtClean="0">
                <a:solidFill>
                  <a:prstClr val="black"/>
                </a:solidFill>
                <a:latin typeface="Calibri"/>
              </a:rPr>
              <a:t>Vlastitim </a:t>
            </a:r>
            <a:r>
              <a:rPr lang="hr-HR" sz="6000" dirty="0">
                <a:solidFill>
                  <a:prstClr val="black"/>
                </a:solidFill>
                <a:latin typeface="Calibri"/>
              </a:rPr>
              <a:t>ponašanjem voditelji mogu dati primjer radnicima kako </a:t>
            </a:r>
            <a:r>
              <a:rPr lang="hr-HR" sz="6000" dirty="0" smtClean="0">
                <a:solidFill>
                  <a:prstClr val="black"/>
                </a:solidFill>
                <a:latin typeface="Calibri"/>
              </a:rPr>
              <a:t>brinuti o </a:t>
            </a:r>
            <a:r>
              <a:rPr lang="hr-HR" sz="6000" dirty="0">
                <a:solidFill>
                  <a:prstClr val="black"/>
                </a:solidFill>
                <a:latin typeface="Calibri"/>
              </a:rPr>
              <a:t>vlastitom zdravlju i sigurnosti na radnom mjestu u vrijeme </a:t>
            </a:r>
            <a:r>
              <a:rPr lang="hr-HR" sz="6000" dirty="0" err="1" smtClean="0">
                <a:solidFill>
                  <a:prstClr val="black"/>
                </a:solidFill>
                <a:latin typeface="Calibri"/>
              </a:rPr>
              <a:t>pandemije</a:t>
            </a:r>
            <a:r>
              <a:rPr lang="hr-HR" sz="6000" dirty="0" smtClean="0">
                <a:solidFill>
                  <a:prstClr val="black"/>
                </a:solidFill>
                <a:latin typeface="Calibri"/>
              </a:rPr>
              <a:t> te poslati </a:t>
            </a:r>
            <a:r>
              <a:rPr lang="hr-HR" sz="6000" dirty="0">
                <a:solidFill>
                  <a:prstClr val="black"/>
                </a:solidFill>
                <a:latin typeface="Calibri"/>
              </a:rPr>
              <a:t>jasnu poruku da su </a:t>
            </a:r>
            <a:r>
              <a:rPr lang="hr-HR" sz="6000" dirty="0" smtClean="0">
                <a:solidFill>
                  <a:prstClr val="black"/>
                </a:solidFill>
                <a:latin typeface="Calibri"/>
              </a:rPr>
              <a:t>uz radnike kako bi zajedničkim snagama prebrodili teška vremena i pritom očuvali svoje mentalno zdravlje. </a:t>
            </a:r>
            <a:endParaRPr lang="hr-HR" sz="6000" dirty="0">
              <a:solidFill>
                <a:prstClr val="black"/>
              </a:solidFill>
              <a:latin typeface="Calibri"/>
            </a:endParaRPr>
          </a:p>
        </p:txBody>
      </p:sp>
      <p:pic>
        <p:nvPicPr>
          <p:cNvPr id="11" name="Picture 10"/>
          <p:cNvPicPr>
            <a:picLocks noChangeAspect="1"/>
          </p:cNvPicPr>
          <p:nvPr/>
        </p:nvPicPr>
        <p:blipFill rotWithShape="1">
          <a:blip r:embed="rId4">
            <a:duotone>
              <a:schemeClr val="accent2">
                <a:shade val="45000"/>
                <a:satMod val="135000"/>
              </a:schemeClr>
              <a:prstClr val="white"/>
            </a:duotone>
          </a:blip>
          <a:srcRect l="27720" r="630"/>
          <a:stretch/>
        </p:blipFill>
        <p:spPr>
          <a:xfrm>
            <a:off x="2952553" y="26171808"/>
            <a:ext cx="6833946" cy="5007400"/>
          </a:xfrm>
          <a:prstGeom prst="rect">
            <a:avLst/>
          </a:prstGeom>
        </p:spPr>
      </p:pic>
    </p:spTree>
    <p:extLst>
      <p:ext uri="{BB962C8B-B14F-4D97-AF65-F5344CB8AC3E}">
        <p14:creationId xmlns:p14="http://schemas.microsoft.com/office/powerpoint/2010/main" val="627706283"/>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PPexp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PPexp1</Template>
  <TotalTime>11035</TotalTime>
  <Words>3930</Words>
  <Application>Microsoft Office PowerPoint</Application>
  <PresentationFormat>Custom</PresentationFormat>
  <Paragraphs>381</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PPexp1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Sandra</dc:creator>
  <cp:lastModifiedBy>Tomislav Tadić</cp:lastModifiedBy>
  <cp:revision>417</cp:revision>
  <cp:lastPrinted>2020-07-28T12:44:20Z</cp:lastPrinted>
  <dcterms:created xsi:type="dcterms:W3CDTF">2009-11-17T07:22:28Z</dcterms:created>
  <dcterms:modified xsi:type="dcterms:W3CDTF">2021-01-13T08:26:08Z</dcterms:modified>
</cp:coreProperties>
</file>